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4" r:id="rId2"/>
    <p:sldId id="314" r:id="rId3"/>
    <p:sldId id="310" r:id="rId4"/>
    <p:sldId id="311" r:id="rId5"/>
    <p:sldId id="313" r:id="rId6"/>
    <p:sldId id="257" r:id="rId7"/>
    <p:sldId id="285" r:id="rId8"/>
    <p:sldId id="283" r:id="rId9"/>
    <p:sldId id="258" r:id="rId10"/>
    <p:sldId id="299" r:id="rId11"/>
    <p:sldId id="286" r:id="rId12"/>
    <p:sldId id="300" r:id="rId13"/>
    <p:sldId id="305" r:id="rId14"/>
    <p:sldId id="307" r:id="rId15"/>
    <p:sldId id="276" r:id="rId16"/>
    <p:sldId id="289" r:id="rId17"/>
    <p:sldId id="29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85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2D1C4C-4B66-480B-ACE8-B1C57B408EE5}" type="datetimeFigureOut">
              <a:rPr lang="en-US" smtClean="0"/>
              <a:t>5/29/2021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EB9FD7-CD6A-4244-8016-0254374049C2}" type="slidenum">
              <a:rPr lang="en-US" smtClean="0"/>
              <a:t>‹#›</a:t>
            </a:fld>
            <a:endParaRPr lang="en-US"/>
          </a:p>
        </p:txBody>
      </p:sp>
    </p:spTree>
    <p:extLst>
      <p:ext uri="{BB962C8B-B14F-4D97-AF65-F5344CB8AC3E}">
        <p14:creationId xmlns:p14="http://schemas.microsoft.com/office/powerpoint/2010/main" val="25679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EB9FD7-CD6A-4244-8016-0254374049C2}" type="slidenum">
              <a:rPr lang="en-US" smtClean="0"/>
              <a:t>5</a:t>
            </a:fld>
            <a:endParaRPr lang="en-US"/>
          </a:p>
        </p:txBody>
      </p:sp>
    </p:spTree>
    <p:extLst>
      <p:ext uri="{BB962C8B-B14F-4D97-AF65-F5344CB8AC3E}">
        <p14:creationId xmlns:p14="http://schemas.microsoft.com/office/powerpoint/2010/main" val="290733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EB9FD7-CD6A-4244-8016-0254374049C2}" type="slidenum">
              <a:rPr lang="en-US" smtClean="0"/>
              <a:t>7</a:t>
            </a:fld>
            <a:endParaRPr lang="en-US"/>
          </a:p>
        </p:txBody>
      </p:sp>
    </p:spTree>
    <p:extLst>
      <p:ext uri="{BB962C8B-B14F-4D97-AF65-F5344CB8AC3E}">
        <p14:creationId xmlns:p14="http://schemas.microsoft.com/office/powerpoint/2010/main" val="80010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EB9FD7-CD6A-4244-8016-0254374049C2}" type="slidenum">
              <a:rPr lang="en-US" smtClean="0"/>
              <a:t>8</a:t>
            </a:fld>
            <a:endParaRPr lang="en-US"/>
          </a:p>
        </p:txBody>
      </p:sp>
    </p:spTree>
    <p:extLst>
      <p:ext uri="{BB962C8B-B14F-4D97-AF65-F5344CB8AC3E}">
        <p14:creationId xmlns:p14="http://schemas.microsoft.com/office/powerpoint/2010/main" val="25071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EB9FD7-CD6A-4244-8016-0254374049C2}" type="slidenum">
              <a:rPr lang="en-US" smtClean="0"/>
              <a:t>17</a:t>
            </a:fld>
            <a:endParaRPr lang="en-US"/>
          </a:p>
        </p:txBody>
      </p:sp>
    </p:spTree>
    <p:extLst>
      <p:ext uri="{BB962C8B-B14F-4D97-AF65-F5344CB8AC3E}">
        <p14:creationId xmlns:p14="http://schemas.microsoft.com/office/powerpoint/2010/main" val="780724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14500" y="1428750"/>
            <a:ext cx="5715000" cy="3800475"/>
            <a:chOff x="1714500" y="1428750"/>
            <a:chExt cx="5715000" cy="3800475"/>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
            <a:stretch/>
          </p:blipFill>
          <p:spPr bwMode="auto">
            <a:xfrm>
              <a:off x="1714500" y="1428750"/>
              <a:ext cx="5715000" cy="3800475"/>
            </a:xfrm>
            <a:prstGeom prst="rect">
              <a:avLst/>
            </a:prstGeom>
            <a:solidFill>
              <a:schemeClr val="accent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95600" y="2590800"/>
              <a:ext cx="3352800" cy="18288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Evaluation of crude drugs </a:t>
              </a:r>
            </a:p>
            <a:p>
              <a:pPr algn="ct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By   </a:t>
              </a: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Dr. </a:t>
              </a:r>
              <a:r>
                <a:rPr lang="en-US"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Zainab</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tuama</a:t>
              </a:r>
              <a:endPar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Stage 2 </a:t>
              </a: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308284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639"/>
          <a:stretch/>
        </p:blipFill>
        <p:spPr bwMode="auto">
          <a:xfrm>
            <a:off x="76200" y="28575"/>
            <a:ext cx="90678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2295435"/>
            <a:ext cx="8686800" cy="1200329"/>
          </a:xfrm>
          <a:prstGeom prst="rect">
            <a:avLst/>
          </a:prstGeom>
          <a:solidFill>
            <a:schemeClr val="accent6">
              <a:lumMod val="60000"/>
              <a:lumOff val="40000"/>
            </a:schemeClr>
          </a:solidFill>
        </p:spPr>
        <p:txBody>
          <a:bodyPr wrap="square">
            <a:spAutoFit/>
          </a:bodyPr>
          <a:lstStyle/>
          <a:p>
            <a:pPr marL="457200" lvl="0" indent="-457200">
              <a:buAutoNum type="arabicPeriod"/>
            </a:pPr>
            <a:r>
              <a:rPr lang="en-US"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Starch </a:t>
            </a:r>
          </a:p>
          <a:p>
            <a:pPr lvl="0"/>
            <a:r>
              <a:rPr lang="en-US" sz="24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Starch have </a:t>
            </a:r>
            <a:r>
              <a:rPr lang="en-US" sz="2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same color </a:t>
            </a:r>
            <a:r>
              <a:rPr lang="en-US" sz="2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but under the </a:t>
            </a: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microscope</a:t>
            </a:r>
            <a:r>
              <a:rPr lang="en-US" sz="2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we can  </a:t>
            </a: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differentiate</a:t>
            </a:r>
            <a:r>
              <a:rPr lang="en-US" sz="2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between the different types of starch grains.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298"/>
            <a:ext cx="2332958" cy="155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3663342"/>
            <a:ext cx="1785937" cy="319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037" y="3663342"/>
            <a:ext cx="1545432" cy="153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597256"/>
            <a:ext cx="2286000" cy="123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953000" y="5283504"/>
            <a:ext cx="1605359" cy="1603071"/>
            <a:chOff x="5033962" y="5202541"/>
            <a:chExt cx="1605359" cy="1603071"/>
          </a:xfrm>
        </p:grpSpPr>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3962" y="5202541"/>
              <a:ext cx="1605359" cy="124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39121" y="6467058"/>
              <a:ext cx="1600200" cy="338554"/>
            </a:xfrm>
            <a:prstGeom prst="rect">
              <a:avLst/>
            </a:prstGeom>
            <a:noFill/>
          </p:spPr>
          <p:txBody>
            <a:bodyPr wrap="square" rtlCol="0">
              <a:spAutoFit/>
            </a:bodyPr>
            <a:lstStyle/>
            <a:p>
              <a:r>
                <a:rPr lang="en-US" sz="1600" dirty="0" smtClean="0"/>
                <a:t>Corn starch </a:t>
              </a:r>
              <a:endParaRPr lang="en-US" sz="1600" dirty="0"/>
            </a:p>
          </p:txBody>
        </p:sp>
      </p:grpSp>
    </p:spTree>
    <p:extLst>
      <p:ext uri="{BB962C8B-B14F-4D97-AF65-F5344CB8AC3E}">
        <p14:creationId xmlns:p14="http://schemas.microsoft.com/office/powerpoint/2010/main" val="2487964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43513"/>
            <a:ext cx="7620000" cy="2123658"/>
          </a:xfrm>
          <a:prstGeom prst="rect">
            <a:avLst/>
          </a:prstGeom>
          <a:solidFill>
            <a:schemeClr val="accent6">
              <a:lumMod val="60000"/>
              <a:lumOff val="40000"/>
            </a:schemeClr>
          </a:solidFill>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2. calcium oxalate:-  </a:t>
            </a:r>
            <a:r>
              <a:rPr lang="en-US" b="1" dirty="0">
                <a:solidFill>
                  <a:srgbClr val="333333"/>
                </a:solidFill>
                <a:latin typeface="Roboto"/>
              </a:rPr>
              <a:t>calcium oxalate </a:t>
            </a:r>
            <a:r>
              <a:rPr lang="en-US" dirty="0">
                <a:solidFill>
                  <a:srgbClr val="333333"/>
                </a:solidFill>
                <a:latin typeface="Roboto"/>
              </a:rPr>
              <a:t>crystals of different types are found in different organs of the plant. They may be present in almost all parts of the </a:t>
            </a:r>
            <a:r>
              <a:rPr lang="en-US" dirty="0" smtClean="0">
                <a:solidFill>
                  <a:srgbClr val="333333"/>
                </a:solidFill>
                <a:latin typeface="Roboto"/>
              </a:rPr>
              <a:t>plant are </a:t>
            </a:r>
            <a:r>
              <a:rPr lang="en-US" dirty="0">
                <a:solidFill>
                  <a:srgbClr val="333333"/>
                </a:solidFill>
                <a:latin typeface="Roboto"/>
              </a:rPr>
              <a:t>useful in correct identification of crude drugs. Help in detection of adulterants. Calcium oxalate precipitates in cell in different shapes &amp; sizes:</a:t>
            </a:r>
            <a:br>
              <a:rPr lang="en-US" dirty="0">
                <a:solidFill>
                  <a:srgbClr val="333333"/>
                </a:solidFill>
                <a:latin typeface="Roboto"/>
              </a:rPr>
            </a:br>
            <a:endParaRPr lang="en-US" dirty="0">
              <a:solidFill>
                <a:srgbClr val="333333"/>
              </a:solidFill>
              <a:latin typeface="Roboto"/>
            </a:endParaRPr>
          </a:p>
          <a:p>
            <a:endParaRPr lang="en-US"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876800" y="2438400"/>
            <a:ext cx="3270244" cy="395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301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884" y="76200"/>
            <a:ext cx="8942916" cy="5909310"/>
          </a:xfrm>
          <a:prstGeom prst="rect">
            <a:avLst/>
          </a:prstGeom>
        </p:spPr>
        <p:txBody>
          <a:bodyPr wrap="square">
            <a:spAutoFit/>
          </a:bodyPr>
          <a:lstStyle/>
          <a:p>
            <a:r>
              <a:rPr lang="en-US" dirty="0">
                <a:solidFill>
                  <a:srgbClr val="000000"/>
                </a:solidFill>
                <a:latin typeface="Arial"/>
              </a:rPr>
              <a:t> </a:t>
            </a:r>
            <a:r>
              <a:rPr lang="en-US" dirty="0" smtClean="0">
                <a:solidFill>
                  <a:srgbClr val="000000"/>
                </a:solidFill>
                <a:latin typeface="Arial"/>
              </a:rPr>
              <a:t>                         </a:t>
            </a:r>
            <a:endParaRPr lang="en-US" dirty="0">
              <a:solidFill>
                <a:srgbClr val="000000"/>
              </a:solidFill>
              <a:latin typeface="Arial"/>
            </a:endParaRPr>
          </a:p>
          <a:p>
            <a:endParaRPr lang="en-US" dirty="0" smtClean="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r>
              <a:rPr lang="en-US" dirty="0" smtClean="0">
                <a:solidFill>
                  <a:srgbClr val="000000"/>
                </a:solidFill>
                <a:latin typeface="Arial"/>
              </a:rPr>
              <a:t>                  </a:t>
            </a:r>
          </a:p>
          <a:p>
            <a:pPr marL="450215"/>
            <a:r>
              <a:rPr lang="en-US" dirty="0" smtClean="0">
                <a:solidFill>
                  <a:srgbClr val="000000"/>
                </a:solidFill>
                <a:latin typeface="Arial"/>
              </a:rPr>
              <a:t>. </a:t>
            </a:r>
            <a:endParaRPr lang="en-US" dirty="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endParaRPr lang="en-US" dirty="0" smtClean="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r>
              <a:rPr lang="en-US" dirty="0" smtClean="0">
                <a:solidFill>
                  <a:srgbClr val="000000"/>
                </a:solidFill>
                <a:latin typeface="Arial"/>
              </a:rPr>
              <a:t>                  </a:t>
            </a:r>
            <a:r>
              <a:rPr lang="en-US" dirty="0">
                <a:solidFill>
                  <a:srgbClr val="000000"/>
                </a:solidFill>
                <a:latin typeface="Arial"/>
              </a:rPr>
              <a:t> </a:t>
            </a:r>
            <a:r>
              <a:rPr lang="en-US" dirty="0" smtClean="0">
                <a:solidFill>
                  <a:srgbClr val="000000"/>
                </a:solidFill>
                <a:latin typeface="Arial"/>
              </a:rPr>
              <a:t>        </a:t>
            </a:r>
            <a:endParaRPr lang="en-US" dirty="0">
              <a:solidFill>
                <a:srgbClr val="000000"/>
              </a:solidFill>
              <a:latin typeface="Arial"/>
            </a:endParaRPr>
          </a:p>
          <a:p>
            <a:endParaRPr lang="en-US" dirty="0" smtClean="0">
              <a:solidFill>
                <a:srgbClr val="000000"/>
              </a:solidFill>
              <a:latin typeface="Arial"/>
            </a:endParaRPr>
          </a:p>
          <a:p>
            <a:endParaRPr lang="en-US" dirty="0">
              <a:solidFill>
                <a:srgbClr val="000000"/>
              </a:solidFill>
              <a:latin typeface="Arial"/>
            </a:endParaRPr>
          </a:p>
          <a:p>
            <a:endParaRPr lang="en-US" dirty="0" smtClean="0">
              <a:solidFill>
                <a:srgbClr val="000000"/>
              </a:solidFill>
              <a:latin typeface="Arial"/>
            </a:endParaRPr>
          </a:p>
          <a:p>
            <a:endParaRPr lang="en-US" dirty="0">
              <a:solidFill>
                <a:srgbClr val="000000"/>
              </a:solidFill>
              <a:latin typeface="Arial"/>
            </a:endParaRPr>
          </a:p>
          <a:p>
            <a:endParaRPr lang="en-US" dirty="0" smtClean="0">
              <a:solidFill>
                <a:srgbClr val="000000"/>
              </a:solidFill>
              <a:latin typeface="Arial"/>
            </a:endParaRPr>
          </a:p>
          <a:p>
            <a:endParaRPr lang="en-US" dirty="0">
              <a:solidFill>
                <a:srgbClr val="000000"/>
              </a:solidFill>
              <a:latin typeface="Arial"/>
            </a:endParaRPr>
          </a:p>
          <a:p>
            <a:endParaRPr lang="en-US" b="0" i="0" dirty="0">
              <a:solidFill>
                <a:srgbClr val="000000"/>
              </a:solidFill>
              <a:effectLst/>
              <a:latin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76200"/>
            <a:ext cx="1552316"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210343"/>
            <a:ext cx="151765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09600" y="2895600"/>
            <a:ext cx="8013314" cy="2000250"/>
            <a:chOff x="201611" y="1828800"/>
            <a:chExt cx="8013314" cy="200025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609" y="1828800"/>
              <a:ext cx="1552316"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362200" y="2590800"/>
              <a:ext cx="3407087" cy="369332"/>
            </a:xfrm>
            <a:prstGeom prst="rect">
              <a:avLst/>
            </a:prstGeom>
          </p:spPr>
          <p:txBody>
            <a:bodyPr wrap="none">
              <a:spAutoFit/>
            </a:bodyPr>
            <a:lstStyle/>
            <a:p>
              <a:r>
                <a:rPr lang="en-US" dirty="0" smtClean="0"/>
                <a:t>2. Clusters (rosettes) </a:t>
              </a:r>
              <a:r>
                <a:rPr lang="en-US" dirty="0"/>
                <a:t> </a:t>
              </a:r>
              <a:r>
                <a:rPr lang="en-US" dirty="0" smtClean="0"/>
                <a:t>e.g. Rhubarb</a:t>
              </a:r>
              <a:endParaRPr lang="en-US" dirty="0"/>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11" y="1981200"/>
              <a:ext cx="18478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477489" y="4800600"/>
            <a:ext cx="7992485" cy="1562100"/>
            <a:chOff x="381000" y="3686175"/>
            <a:chExt cx="7992485" cy="1562100"/>
          </a:xfrm>
        </p:grpSpPr>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17486"/>
              <a:ext cx="1613323"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686175"/>
              <a:ext cx="159168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81576" y="4365228"/>
              <a:ext cx="2819400" cy="369332"/>
            </a:xfrm>
            <a:prstGeom prst="rect">
              <a:avLst/>
            </a:prstGeom>
            <a:noFill/>
          </p:spPr>
          <p:txBody>
            <a:bodyPr wrap="square" rtlCol="0">
              <a:spAutoFit/>
            </a:bodyPr>
            <a:lstStyle/>
            <a:p>
              <a:r>
                <a:rPr lang="en-US" dirty="0"/>
                <a:t>3. Cluster: e.g. </a:t>
              </a:r>
              <a:r>
                <a:rPr lang="en-US" dirty="0" err="1"/>
                <a:t>Senna</a:t>
              </a:r>
              <a:r>
                <a:rPr lang="en-US" dirty="0"/>
                <a:t>  </a:t>
              </a:r>
            </a:p>
          </p:txBody>
        </p:sp>
      </p:grpSp>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1088" y="1600200"/>
            <a:ext cx="3810000" cy="178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443476" y="323850"/>
            <a:ext cx="3429000" cy="646331"/>
          </a:xfrm>
          <a:prstGeom prst="rect">
            <a:avLst/>
          </a:prstGeom>
          <a:noFill/>
        </p:spPr>
        <p:txBody>
          <a:bodyPr wrap="square" rtlCol="0">
            <a:spAutoFit/>
          </a:bodyPr>
          <a:lstStyle/>
          <a:p>
            <a:r>
              <a:rPr lang="en-US" dirty="0" smtClean="0"/>
              <a:t>1</a:t>
            </a:r>
            <a:r>
              <a:rPr lang="en-US" dirty="0"/>
              <a:t>. Prisms: e.g. Cascara </a:t>
            </a:r>
            <a:r>
              <a:rPr lang="ar-IQ" dirty="0"/>
              <a:t>القشرة المقدسة</a:t>
            </a:r>
          </a:p>
          <a:p>
            <a:endParaRPr lang="en-US" dirty="0"/>
          </a:p>
        </p:txBody>
      </p:sp>
    </p:spTree>
    <p:extLst>
      <p:ext uri="{BB962C8B-B14F-4D97-AF65-F5344CB8AC3E}">
        <p14:creationId xmlns:p14="http://schemas.microsoft.com/office/powerpoint/2010/main" val="613592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884" y="76200"/>
            <a:ext cx="8942916" cy="4801314"/>
          </a:xfrm>
          <a:prstGeom prst="rect">
            <a:avLst/>
          </a:prstGeom>
        </p:spPr>
        <p:txBody>
          <a:bodyPr wrap="square">
            <a:spAutoFit/>
          </a:bodyPr>
          <a:lstStyle/>
          <a:p>
            <a:endParaRPr lang="en-US" dirty="0">
              <a:solidFill>
                <a:srgbClr val="000000"/>
              </a:solidFill>
              <a:latin typeface="Arial"/>
            </a:endParaRPr>
          </a:p>
          <a:p>
            <a:endParaRPr lang="en-US" dirty="0" smtClean="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r>
              <a:rPr lang="en-US" dirty="0" smtClean="0">
                <a:solidFill>
                  <a:srgbClr val="000000"/>
                </a:solidFill>
                <a:latin typeface="Arial"/>
              </a:rPr>
              <a:t>                  </a:t>
            </a:r>
          </a:p>
          <a:p>
            <a:pPr marL="450215"/>
            <a:endParaRPr lang="en-US" dirty="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endParaRPr lang="en-US" dirty="0" smtClean="0">
              <a:solidFill>
                <a:srgbClr val="000000"/>
              </a:solidFill>
              <a:latin typeface="Arial"/>
            </a:endParaRPr>
          </a:p>
          <a:p>
            <a:pPr marL="450215"/>
            <a:endParaRPr lang="en-US" dirty="0">
              <a:solidFill>
                <a:srgbClr val="000000"/>
              </a:solidFill>
              <a:latin typeface="Arial"/>
            </a:endParaRPr>
          </a:p>
          <a:p>
            <a:pPr marL="450215"/>
            <a:endParaRPr lang="en-US" dirty="0" smtClean="0">
              <a:solidFill>
                <a:srgbClr val="000000"/>
              </a:solidFill>
              <a:latin typeface="Arial"/>
            </a:endParaRPr>
          </a:p>
          <a:p>
            <a:endParaRPr lang="en-US" dirty="0" smtClean="0">
              <a:solidFill>
                <a:srgbClr val="000000"/>
              </a:solidFill>
              <a:latin typeface="Arial"/>
            </a:endParaRPr>
          </a:p>
          <a:p>
            <a:endParaRPr lang="en-US" dirty="0">
              <a:solidFill>
                <a:srgbClr val="000000"/>
              </a:solidFill>
              <a:latin typeface="Arial"/>
            </a:endParaRPr>
          </a:p>
          <a:p>
            <a:endParaRPr lang="en-US" dirty="0" smtClean="0">
              <a:solidFill>
                <a:srgbClr val="000000"/>
              </a:solidFill>
              <a:latin typeface="Arial"/>
            </a:endParaRPr>
          </a:p>
          <a:p>
            <a:endParaRPr lang="en-US" dirty="0">
              <a:solidFill>
                <a:srgbClr val="000000"/>
              </a:solidFill>
              <a:latin typeface="Arial"/>
            </a:endParaRPr>
          </a:p>
          <a:p>
            <a:endParaRPr lang="en-US" dirty="0">
              <a:solidFill>
                <a:srgbClr val="000000"/>
              </a:solidFill>
              <a:latin typeface="Arial"/>
            </a:endParaRPr>
          </a:p>
          <a:p>
            <a:endParaRPr lang="en-US" dirty="0">
              <a:solidFill>
                <a:srgbClr val="000000"/>
              </a:solidFill>
              <a:latin typeface="Arial"/>
            </a:endParaRPr>
          </a:p>
        </p:txBody>
      </p:sp>
      <p:grpSp>
        <p:nvGrpSpPr>
          <p:cNvPr id="3" name="Group 2"/>
          <p:cNvGrpSpPr/>
          <p:nvPr/>
        </p:nvGrpSpPr>
        <p:grpSpPr>
          <a:xfrm>
            <a:off x="228600" y="76200"/>
            <a:ext cx="8086725" cy="1528680"/>
            <a:chOff x="228600" y="76200"/>
            <a:chExt cx="8086725" cy="152868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1630363" cy="93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00" y="228600"/>
              <a:ext cx="4419600" cy="646331"/>
            </a:xfrm>
            <a:prstGeom prst="rect">
              <a:avLst/>
            </a:prstGeom>
            <a:noFill/>
          </p:spPr>
          <p:txBody>
            <a:bodyPr wrap="square" rtlCol="0">
              <a:spAutoFit/>
            </a:bodyPr>
            <a:lstStyle/>
            <a:p>
              <a:pPr lvl="0"/>
              <a:r>
                <a:rPr lang="en-US" dirty="0" smtClean="0"/>
                <a:t>4. </a:t>
              </a:r>
              <a:r>
                <a:rPr lang="en-US" dirty="0">
                  <a:solidFill>
                    <a:prstClr val="black"/>
                  </a:solidFill>
                </a:rPr>
                <a:t>elongated needle crystals = (</a:t>
              </a:r>
              <a:r>
                <a:rPr lang="en-US" dirty="0" err="1">
                  <a:solidFill>
                    <a:prstClr val="black"/>
                  </a:solidFill>
                </a:rPr>
                <a:t>raphides</a:t>
              </a:r>
              <a:r>
                <a:rPr lang="en-US" dirty="0">
                  <a:solidFill>
                    <a:prstClr val="black"/>
                  </a:solidFill>
                </a:rPr>
                <a:t>)</a:t>
              </a:r>
            </a:p>
            <a:p>
              <a:r>
                <a:rPr lang="en-US" dirty="0"/>
                <a:t>In Cinnamon</a:t>
              </a: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76200"/>
              <a:ext cx="1914525" cy="152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266700" y="1905000"/>
            <a:ext cx="8001000" cy="1015663"/>
          </a:xfrm>
          <a:prstGeom prst="rect">
            <a:avLst/>
          </a:prstGeom>
          <a:solidFill>
            <a:schemeClr val="accent3">
              <a:lumMod val="40000"/>
              <a:lumOff val="60000"/>
            </a:schemeClr>
          </a:solidFill>
        </p:spPr>
        <p:txBody>
          <a:bodyPr wrap="square">
            <a:spAutoFit/>
          </a:bodyPr>
          <a:lstStyle/>
          <a:p>
            <a:r>
              <a:rPr lang="en-US" sz="2000" b="1" dirty="0" smtClean="0">
                <a:solidFill>
                  <a:srgbClr val="FFFF00"/>
                </a:solidFill>
                <a:effectLst>
                  <a:outerShdw blurRad="38100" dist="38100" dir="2700000" algn="tl">
                    <a:srgbClr val="000000">
                      <a:alpha val="43137"/>
                    </a:srgbClr>
                  </a:outerShdw>
                </a:effectLst>
                <a:latin typeface="Helvetica Neue"/>
              </a:rPr>
              <a:t>3. Stomata:-</a:t>
            </a:r>
            <a:r>
              <a:rPr lang="en-US" sz="2000" dirty="0">
                <a:solidFill>
                  <a:srgbClr val="202124"/>
                </a:solidFill>
                <a:latin typeface="Helvetica Neue"/>
              </a:rPr>
              <a:t> A</a:t>
            </a:r>
            <a:r>
              <a:rPr lang="en-US" sz="2000" dirty="0" smtClean="0">
                <a:solidFill>
                  <a:srgbClr val="202124"/>
                </a:solidFill>
                <a:latin typeface="Helvetica Neue"/>
              </a:rPr>
              <a:t>re </a:t>
            </a:r>
            <a:r>
              <a:rPr lang="en-US" sz="2000" dirty="0">
                <a:solidFill>
                  <a:srgbClr val="202124"/>
                </a:solidFill>
                <a:latin typeface="Helvetica Neue"/>
              </a:rPr>
              <a:t>tiny openings or pores in </a:t>
            </a:r>
            <a:r>
              <a:rPr lang="en-US" sz="2000" b="1" dirty="0">
                <a:solidFill>
                  <a:srgbClr val="202124"/>
                </a:solidFill>
                <a:latin typeface="Helvetica Neue"/>
              </a:rPr>
              <a:t>plant</a:t>
            </a:r>
            <a:r>
              <a:rPr lang="en-US" sz="2000" dirty="0">
                <a:solidFill>
                  <a:srgbClr val="202124"/>
                </a:solidFill>
                <a:latin typeface="Helvetica Neue"/>
              </a:rPr>
              <a:t> tissue that allow for gas exchange. Stomata are typically found in plant leaves but can also be found in some </a:t>
            </a:r>
            <a:r>
              <a:rPr lang="en-US" sz="2000" dirty="0" smtClean="0">
                <a:solidFill>
                  <a:srgbClr val="202124"/>
                </a:solidFill>
                <a:latin typeface="Helvetica Neue"/>
              </a:rPr>
              <a:t>stems.</a:t>
            </a:r>
            <a:endParaRPr lang="en-US" sz="2000" dirty="0">
              <a:solidFill>
                <a:prstClr val="black"/>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81400"/>
            <a:ext cx="2747963" cy="245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145934"/>
            <a:ext cx="28575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828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153400" cy="1631216"/>
          </a:xfrm>
          <a:prstGeom prst="rect">
            <a:avLst/>
          </a:prstGeom>
          <a:solidFill>
            <a:schemeClr val="accent4">
              <a:lumMod val="20000"/>
              <a:lumOff val="80000"/>
            </a:schemeClr>
          </a:solidFill>
        </p:spPr>
        <p:txBody>
          <a:bodyPr wrap="square">
            <a:spAutoFit/>
          </a:bodyPr>
          <a:lstStyle/>
          <a:p>
            <a:r>
              <a:rPr lang="en-US" sz="2000" b="1" dirty="0">
                <a:solidFill>
                  <a:srgbClr val="9BBB59">
                    <a:lumMod val="50000"/>
                  </a:srgbClr>
                </a:solidFill>
                <a:latin typeface="Times New Roman" pitchFamily="18" charset="0"/>
                <a:cs typeface="Times New Roman" pitchFamily="18" charset="0"/>
              </a:rPr>
              <a:t/>
            </a:r>
            <a:br>
              <a:rPr lang="en-US" sz="2000" b="1" dirty="0">
                <a:solidFill>
                  <a:srgbClr val="9BBB59">
                    <a:lumMod val="50000"/>
                  </a:srgbClr>
                </a:solidFill>
                <a:latin typeface="Times New Roman" pitchFamily="18" charset="0"/>
                <a:cs typeface="Times New Roman" pitchFamily="18" charset="0"/>
              </a:rPr>
            </a:b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4. Vein</a:t>
            </a:r>
            <a:r>
              <a:rPr lang="en-US" sz="2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islet</a:t>
            </a:r>
            <a:r>
              <a:rPr lang="en-US" sz="2000" dirty="0">
                <a:solidFill>
                  <a:srgbClr val="9BBB59">
                    <a:lumMod val="50000"/>
                  </a:srgb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a:solidFill>
                  <a:srgbClr val="9BBB59">
                    <a:lumMod val="50000"/>
                  </a:srgbClr>
                </a:solidFill>
                <a:latin typeface="Times New Roman" pitchFamily="18" charset="0"/>
                <a:cs typeface="Times New Roman" pitchFamily="18" charset="0"/>
              </a:rPr>
              <a:t>is the small area of green tissue surrounded by the </a:t>
            </a:r>
            <a:r>
              <a:rPr lang="en-US" sz="2000" b="1" dirty="0">
                <a:solidFill>
                  <a:srgbClr val="9BBB59">
                    <a:lumMod val="50000"/>
                  </a:srgbClr>
                </a:solidFill>
                <a:latin typeface="Times New Roman" pitchFamily="18" charset="0"/>
                <a:cs typeface="Times New Roman" pitchFamily="18" charset="0"/>
              </a:rPr>
              <a:t>vein</a:t>
            </a:r>
            <a:r>
              <a:rPr lang="en-US" sz="2000" dirty="0">
                <a:solidFill>
                  <a:srgbClr val="9BBB59">
                    <a:lumMod val="50000"/>
                  </a:srgbClr>
                </a:solidFill>
                <a:latin typeface="Times New Roman" pitchFamily="18" charset="0"/>
                <a:cs typeface="Times New Roman" pitchFamily="18" charset="0"/>
              </a:rPr>
              <a:t>-lets. The </a:t>
            </a:r>
            <a:r>
              <a:rPr lang="en-US" sz="2000" b="1" dirty="0">
                <a:solidFill>
                  <a:srgbClr val="9BBB59">
                    <a:lumMod val="50000"/>
                  </a:srgbClr>
                </a:solidFill>
                <a:latin typeface="Times New Roman" pitchFamily="18" charset="0"/>
                <a:cs typeface="Times New Roman" pitchFamily="18" charset="0"/>
              </a:rPr>
              <a:t>vein</a:t>
            </a:r>
            <a:r>
              <a:rPr lang="en-US" sz="2000" dirty="0">
                <a:solidFill>
                  <a:srgbClr val="9BBB59">
                    <a:lumMod val="50000"/>
                  </a:srgbClr>
                </a:solidFill>
                <a:latin typeface="Times New Roman" pitchFamily="18" charset="0"/>
                <a:cs typeface="Times New Roman" pitchFamily="18" charset="0"/>
              </a:rPr>
              <a:t>-</a:t>
            </a:r>
            <a:r>
              <a:rPr lang="en-US" sz="2000" b="1" dirty="0">
                <a:solidFill>
                  <a:srgbClr val="9BBB59">
                    <a:lumMod val="50000"/>
                  </a:srgbClr>
                </a:solidFill>
                <a:latin typeface="Times New Roman" pitchFamily="18" charset="0"/>
                <a:cs typeface="Times New Roman" pitchFamily="18" charset="0"/>
              </a:rPr>
              <a:t>islet number</a:t>
            </a:r>
            <a:r>
              <a:rPr lang="en-US" sz="2000" dirty="0">
                <a:solidFill>
                  <a:srgbClr val="9BBB59">
                    <a:lumMod val="50000"/>
                  </a:srgbClr>
                </a:solidFill>
                <a:latin typeface="Times New Roman" pitchFamily="18" charset="0"/>
                <a:cs typeface="Times New Roman" pitchFamily="18" charset="0"/>
              </a:rPr>
              <a:t> is the average </a:t>
            </a:r>
            <a:r>
              <a:rPr lang="en-US" sz="2000" b="1" dirty="0">
                <a:solidFill>
                  <a:srgbClr val="9BBB59">
                    <a:lumMod val="50000"/>
                  </a:srgbClr>
                </a:solidFill>
                <a:latin typeface="Times New Roman" pitchFamily="18" charset="0"/>
                <a:cs typeface="Times New Roman" pitchFamily="18" charset="0"/>
              </a:rPr>
              <a:t>number</a:t>
            </a:r>
            <a:r>
              <a:rPr lang="en-US" sz="2000" dirty="0">
                <a:solidFill>
                  <a:srgbClr val="9BBB59">
                    <a:lumMod val="50000"/>
                  </a:srgbClr>
                </a:solidFill>
                <a:latin typeface="Times New Roman" pitchFamily="18" charset="0"/>
                <a:cs typeface="Times New Roman" pitchFamily="18" charset="0"/>
              </a:rPr>
              <a:t> of </a:t>
            </a:r>
            <a:r>
              <a:rPr lang="en-US" sz="2000" b="1" dirty="0">
                <a:solidFill>
                  <a:srgbClr val="9BBB59">
                    <a:lumMod val="50000"/>
                  </a:srgbClr>
                </a:solidFill>
                <a:latin typeface="Times New Roman" pitchFamily="18" charset="0"/>
                <a:cs typeface="Times New Roman" pitchFamily="18" charset="0"/>
              </a:rPr>
              <a:t>vein</a:t>
            </a:r>
            <a:r>
              <a:rPr lang="en-US" sz="2000" dirty="0">
                <a:solidFill>
                  <a:srgbClr val="9BBB59">
                    <a:lumMod val="50000"/>
                  </a:srgbClr>
                </a:solidFill>
                <a:latin typeface="Times New Roman" pitchFamily="18" charset="0"/>
                <a:cs typeface="Times New Roman" pitchFamily="18" charset="0"/>
              </a:rPr>
              <a:t>-</a:t>
            </a:r>
            <a:r>
              <a:rPr lang="en-US" sz="2000" b="1" dirty="0">
                <a:solidFill>
                  <a:srgbClr val="9BBB59">
                    <a:lumMod val="50000"/>
                  </a:srgbClr>
                </a:solidFill>
                <a:latin typeface="Times New Roman" pitchFamily="18" charset="0"/>
                <a:cs typeface="Times New Roman" pitchFamily="18" charset="0"/>
              </a:rPr>
              <a:t>islets</a:t>
            </a:r>
            <a:r>
              <a:rPr lang="en-US" sz="2000" dirty="0">
                <a:solidFill>
                  <a:srgbClr val="9BBB59">
                    <a:lumMod val="50000"/>
                  </a:srgbClr>
                </a:solidFill>
                <a:latin typeface="Times New Roman" pitchFamily="18" charset="0"/>
                <a:cs typeface="Times New Roman" pitchFamily="18" charset="0"/>
              </a:rPr>
              <a:t> per square millimeter of a leaf surface. It is determined by counting the </a:t>
            </a:r>
            <a:r>
              <a:rPr lang="en-US" sz="2000" b="1" dirty="0">
                <a:solidFill>
                  <a:srgbClr val="9BBB59">
                    <a:lumMod val="50000"/>
                  </a:srgbClr>
                </a:solidFill>
                <a:latin typeface="Times New Roman" pitchFamily="18" charset="0"/>
                <a:cs typeface="Times New Roman" pitchFamily="18" charset="0"/>
              </a:rPr>
              <a:t>number</a:t>
            </a:r>
            <a:r>
              <a:rPr lang="en-US" sz="2000" dirty="0">
                <a:solidFill>
                  <a:srgbClr val="9BBB59">
                    <a:lumMod val="50000"/>
                  </a:srgbClr>
                </a:solidFill>
                <a:latin typeface="Times New Roman" pitchFamily="18" charset="0"/>
                <a:cs typeface="Times New Roman" pitchFamily="18" charset="0"/>
              </a:rPr>
              <a:t> of </a:t>
            </a:r>
            <a:r>
              <a:rPr lang="en-US" sz="2000" b="1" dirty="0">
                <a:solidFill>
                  <a:srgbClr val="9BBB59">
                    <a:lumMod val="50000"/>
                  </a:srgbClr>
                </a:solidFill>
                <a:latin typeface="Times New Roman" pitchFamily="18" charset="0"/>
                <a:cs typeface="Times New Roman" pitchFamily="18" charset="0"/>
              </a:rPr>
              <a:t>vein</a:t>
            </a:r>
            <a:r>
              <a:rPr lang="en-US" sz="2000" dirty="0">
                <a:solidFill>
                  <a:srgbClr val="9BBB59">
                    <a:lumMod val="50000"/>
                  </a:srgbClr>
                </a:solidFill>
                <a:latin typeface="Times New Roman" pitchFamily="18" charset="0"/>
                <a:cs typeface="Times New Roman" pitchFamily="18" charset="0"/>
              </a:rPr>
              <a:t>-</a:t>
            </a:r>
            <a:r>
              <a:rPr lang="en-US" sz="2000" b="1" dirty="0">
                <a:solidFill>
                  <a:srgbClr val="9BBB59">
                    <a:lumMod val="50000"/>
                  </a:srgbClr>
                </a:solidFill>
                <a:latin typeface="Times New Roman" pitchFamily="18" charset="0"/>
                <a:cs typeface="Times New Roman" pitchFamily="18" charset="0"/>
              </a:rPr>
              <a:t>islets</a:t>
            </a:r>
            <a:r>
              <a:rPr lang="en-US" sz="2000" dirty="0">
                <a:solidFill>
                  <a:srgbClr val="9BBB59">
                    <a:lumMod val="50000"/>
                  </a:srgbClr>
                </a:solidFill>
                <a:latin typeface="Times New Roman" pitchFamily="18" charset="0"/>
                <a:cs typeface="Times New Roman" pitchFamily="18" charset="0"/>
              </a:rPr>
              <a:t> in an area of 4 sq. mm</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295774"/>
            <a:ext cx="199546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95600"/>
            <a:ext cx="3769107"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777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675" y="304800"/>
            <a:ext cx="8458200" cy="2345322"/>
          </a:xfrm>
          <a:prstGeom prst="rect">
            <a:avLst/>
          </a:prstGeom>
          <a:solidFill>
            <a:schemeClr val="bg2"/>
          </a:solidFill>
        </p:spPr>
        <p:txBody>
          <a:bodyPr wrap="square">
            <a:spAutoFit/>
          </a:bodyPr>
          <a:lstStyle/>
          <a:p>
            <a:pPr>
              <a:lnSpc>
                <a:spcPct val="150000"/>
              </a:lnSpc>
            </a:pPr>
            <a:r>
              <a:rPr lang="en-US" sz="2000" b="1" dirty="0">
                <a:effectLst>
                  <a:outerShdw blurRad="38100" dist="38100" dir="2700000" algn="tl">
                    <a:srgbClr val="000000">
                      <a:alpha val="43137"/>
                    </a:srgbClr>
                  </a:outerShdw>
                </a:effectLst>
                <a:latin typeface="Times New Roman" pitchFamily="18" charset="0"/>
                <a:cs typeface="Times New Roman" pitchFamily="18" charset="0"/>
              </a:rPr>
              <a:t>Chemical evaluation- </a:t>
            </a:r>
            <a:r>
              <a:rPr lang="en-US" sz="2000" dirty="0">
                <a:latin typeface="Times New Roman" pitchFamily="18" charset="0"/>
                <a:cs typeface="Times New Roman" pitchFamily="18" charset="0"/>
              </a:rPr>
              <a:t>The chemical evaluation includes qualitative chemical tests, quantitative chemical tests, chemical assays and instrumental analysis. The isolation, purification and identification of active constituents are chemical methods of evaluation. Qualitative chemical tests include identification tests for various </a:t>
            </a:r>
            <a:r>
              <a:rPr lang="en-US" sz="2000" dirty="0" err="1">
                <a:latin typeface="Times New Roman" pitchFamily="18" charset="0"/>
                <a:cs typeface="Times New Roman" pitchFamily="18" charset="0"/>
              </a:rPr>
              <a:t>phytoconstituents</a:t>
            </a:r>
            <a:r>
              <a:rPr lang="en-US" sz="2000" dirty="0">
                <a:latin typeface="Times New Roman" pitchFamily="18" charset="0"/>
                <a:cs typeface="Times New Roman" pitchFamily="18" charset="0"/>
              </a:rPr>
              <a:t> like alkaloids, glycosides, tannins</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etc</a:t>
            </a:r>
            <a:endParaRPr lang="en-US" sz="2000" dirty="0">
              <a:latin typeface="Times New Roman" pitchFamily="18" charset="0"/>
              <a:cs typeface="Times New Roman" pitchFamily="18" charset="0"/>
            </a:endParaRPr>
          </a:p>
        </p:txBody>
      </p:sp>
      <p:sp>
        <p:nvSpPr>
          <p:cNvPr id="4" name="Content Placeholder 2"/>
          <p:cNvSpPr txBox="1">
            <a:spLocks/>
          </p:cNvSpPr>
          <p:nvPr/>
        </p:nvSpPr>
        <p:spPr>
          <a:xfrm>
            <a:off x="481012" y="3048000"/>
            <a:ext cx="8229600" cy="3352800"/>
          </a:xfrm>
          <a:prstGeom prst="rect">
            <a:avLst/>
          </a:prstGeom>
          <a:effectLst>
            <a:glow rad="101600">
              <a:schemeClr val="accent2">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Font typeface="Arial" pitchFamily="34" charset="0"/>
              <a:buNone/>
            </a:pP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By using chemical tests to evaluate crude drug </a:t>
            </a:r>
            <a:r>
              <a:rPr lang="en-US" b="1" dirty="0" smtClean="0">
                <a:ln>
                  <a:solidFill>
                    <a:schemeClr val="tx1"/>
                  </a:solidFill>
                </a:ln>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(to determine the active constituents of the drug) </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by using chemical reagents in a colored reaction, such as:</a:t>
            </a:r>
          </a:p>
          <a:p>
            <a:pPr>
              <a:buFont typeface="Arial" pitchFamily="34" charset="0"/>
              <a:buNone/>
            </a:pP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1) </a:t>
            </a:r>
            <a:r>
              <a:rPr lang="en-US" sz="3600" b="1" dirty="0" smtClean="0">
                <a:solidFill>
                  <a:srgbClr val="FC4261"/>
                </a:solidFill>
                <a:effectLst>
                  <a:outerShdw blurRad="38100" dist="38100" dir="2700000" algn="tl">
                    <a:srgbClr val="000000">
                      <a:alpha val="43137"/>
                    </a:srgbClr>
                  </a:outerShdw>
                </a:effectLst>
                <a:latin typeface="Times New Roman" pitchFamily="18" charset="0"/>
                <a:cs typeface="Times New Roman" pitchFamily="18" charset="0"/>
              </a:rPr>
              <a:t>Drug</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C4261"/>
                </a:solidFill>
                <a:effectLst>
                  <a:outerShdw blurRad="38100" dist="38100" dir="2700000" algn="tl">
                    <a:srgbClr val="000000">
                      <a:alpha val="43137"/>
                    </a:srgbClr>
                  </a:outerShdw>
                </a:effectLst>
                <a:latin typeface="Times New Roman" pitchFamily="18" charset="0"/>
                <a:cs typeface="Times New Roman" pitchFamily="18" charset="0"/>
              </a:rPr>
              <a:t>contain</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Orange</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to </a:t>
            </a:r>
            <a:r>
              <a:rPr lang="en-US" sz="3600" b="1" dirty="0" smtClean="0">
                <a:ln>
                  <a:solidFill>
                    <a:srgbClr val="C00000"/>
                  </a:solidFill>
                </a:ln>
                <a:solidFill>
                  <a:srgbClr val="FC4261"/>
                </a:solidFill>
                <a:effectLst>
                  <a:outerShdw blurRad="38100" dist="38100" dir="2700000" algn="tl">
                    <a:srgbClr val="000000">
                      <a:alpha val="43137"/>
                    </a:srgbClr>
                  </a:outerShdw>
                </a:effectLst>
                <a:latin typeface="Times New Roman" pitchFamily="18" charset="0"/>
                <a:cs typeface="Times New Roman" pitchFamily="18" charset="0"/>
              </a:rPr>
              <a:t>red</a:t>
            </a:r>
          </a:p>
          <a:p>
            <a:pPr>
              <a:buFont typeface="Arial" pitchFamily="34" charset="0"/>
              <a:buNone/>
            </a:pP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C4261"/>
                </a:solidFill>
                <a:effectLst>
                  <a:outerShdw blurRad="38100" dist="38100" dir="2700000" algn="tl">
                    <a:srgbClr val="000000">
                      <a:alpha val="43137"/>
                    </a:srgbClr>
                  </a:outerShdw>
                </a:effectLst>
                <a:latin typeface="Times New Roman" pitchFamily="18" charset="0"/>
                <a:cs typeface="Times New Roman" pitchFamily="18" charset="0"/>
              </a:rPr>
              <a:t>alkaloid</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Dragendroff's</a:t>
            </a:r>
            <a:r>
              <a:rPr lang="en-US"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3600" b="1" dirty="0" smtClean="0">
                <a:ln w="1905"/>
                <a:solidFill>
                  <a:prstClr val="black"/>
                </a:solidFill>
                <a:effectLst>
                  <a:innerShdw blurRad="69850" dist="43180" dir="5400000">
                    <a:srgbClr val="000000">
                      <a:alpha val="65000"/>
                    </a:srgbClr>
                  </a:innerShdw>
                </a:effectLst>
                <a:latin typeface="Times New Roman" pitchFamily="18" charset="0"/>
                <a:cs typeface="Times New Roman" pitchFamily="18" charset="0"/>
              </a:rPr>
              <a:t>color</a:t>
            </a:r>
            <a:endPar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Arial" pitchFamily="34" charset="0"/>
              <a:buNone/>
            </a:pPr>
            <a:endParaRPr lang="en-US"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Arial" pitchFamily="34" charset="0"/>
              <a:buNone/>
            </a:pPr>
            <a:r>
              <a:rPr lang="en-US" sz="3600" b="1" dirty="0" smtClean="0">
                <a:ln>
                  <a:solidFill>
                    <a:prstClr val="black"/>
                  </a:solidFill>
                </a:ln>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smtClean="0">
                <a:ln>
                  <a:solidFill>
                    <a:prstClr val="black"/>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Drug</a:t>
            </a:r>
            <a:r>
              <a:rPr lang="en-US" sz="3600" b="1" dirty="0" smtClean="0">
                <a:ln>
                  <a:solidFill>
                    <a:prstClr val="black"/>
                  </a:solidFill>
                </a:ln>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ln>
                  <a:solidFill>
                    <a:prstClr val="black"/>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contain</a:t>
            </a:r>
            <a:r>
              <a:rPr lang="en-US" sz="3600" b="1" dirty="0" smtClean="0">
                <a:ln>
                  <a:solidFill>
                    <a:prstClr val="black"/>
                  </a:solidFill>
                </a:ln>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KOH sol. 5%   Red color     </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p>
          <a:p>
            <a:pPr>
              <a:buFont typeface="Arial" pitchFamily="34" charset="0"/>
              <a:buNone/>
            </a:pPr>
            <a:r>
              <a:rPr lang="en-US" sz="4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ln>
                  <a:solidFill>
                    <a:prstClr val="black"/>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glycoside</a:t>
            </a:r>
            <a:r>
              <a:rPr lang="en-US" sz="4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Arial" pitchFamily="34" charset="0"/>
              <a:buNone/>
            </a:pPr>
            <a:r>
              <a:rPr lang="en-US"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p>
          <a:p>
            <a:pPr>
              <a:buFont typeface="Arial" pitchFamily="34" charset="0"/>
              <a:buNone/>
            </a:pP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3) Drug contain    </a:t>
            </a:r>
            <a:r>
              <a:rPr lang="en-US" sz="3600" b="1" dirty="0" smtClean="0">
                <a:ln>
                  <a:solidFill>
                    <a:srgbClr val="C00000"/>
                  </a:solidFill>
                </a:ln>
                <a:solidFill>
                  <a:srgbClr val="C0504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FeCl</a:t>
            </a:r>
            <a:r>
              <a:rPr lang="en-US" sz="3600" b="1" baseline="-25000" dirty="0" smtClean="0">
                <a:ln>
                  <a:solidFill>
                    <a:srgbClr val="C00000"/>
                  </a:solidFill>
                </a:ln>
                <a:solidFill>
                  <a:srgbClr val="C0504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3</a:t>
            </a:r>
            <a:r>
              <a:rPr lang="en-US" sz="3600" b="1" dirty="0" smtClean="0">
                <a:ln>
                  <a:solidFill>
                    <a:srgbClr val="C00000"/>
                  </a:solidFill>
                </a:ln>
                <a:solidFill>
                  <a:srgbClr val="C0504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     sol.       </a:t>
            </a:r>
            <a:r>
              <a:rPr lang="en-US" sz="3600" b="1" dirty="0" smtClean="0">
                <a:solidFill>
                  <a:srgbClr val="66FF66"/>
                </a:solidFill>
                <a:effectLst>
                  <a:outerShdw blurRad="38100" dist="38100" dir="2700000" algn="tl">
                    <a:srgbClr val="000000">
                      <a:alpha val="43137"/>
                    </a:srgbClr>
                  </a:outerShdw>
                </a:effectLst>
                <a:latin typeface="Times New Roman" pitchFamily="18" charset="0"/>
                <a:cs typeface="Times New Roman" pitchFamily="18" charset="0"/>
              </a:rPr>
              <a:t>Green</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to</a:t>
            </a:r>
          </a:p>
          <a:p>
            <a:pPr marL="1150938" indent="-1150938">
              <a:buFont typeface="Arial" pitchFamily="34" charset="0"/>
              <a:buNone/>
            </a:pP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Tannins</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brown </a:t>
            </a:r>
            <a:r>
              <a:rPr lang="en-US" sz="3600" b="1"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color</a:t>
            </a:r>
          </a:p>
          <a:p>
            <a:pPr>
              <a:buFont typeface="Arial" pitchFamily="34" charset="0"/>
              <a:buNone/>
            </a:pPr>
            <a:endParaRPr lang="en-US" dirty="0"/>
          </a:p>
        </p:txBody>
      </p:sp>
    </p:spTree>
    <p:extLst>
      <p:ext uri="{BB962C8B-B14F-4D97-AF65-F5344CB8AC3E}">
        <p14:creationId xmlns:p14="http://schemas.microsoft.com/office/powerpoint/2010/main" val="2486448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24" y="533400"/>
            <a:ext cx="8372475" cy="4862870"/>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100000" t="100000"/>
            </a:path>
            <a:tileRect r="-100000" b="-100000"/>
          </a:gradFill>
        </p:spPr>
        <p:txBody>
          <a:bodyPr wrap="square">
            <a:spAutoFit/>
          </a:bodyPr>
          <a:lstStyle/>
          <a:p>
            <a:r>
              <a:rPr lang="en-US" sz="2400" b="1" dirty="0">
                <a:latin typeface="Times New Roman" pitchFamily="18" charset="0"/>
                <a:cs typeface="Times New Roman" pitchFamily="18" charset="0"/>
              </a:rPr>
              <a:t>Physical evaluation- </a:t>
            </a:r>
            <a:r>
              <a:rPr lang="en-US" sz="2400" dirty="0">
                <a:latin typeface="Times New Roman" pitchFamily="18" charset="0"/>
                <a:cs typeface="Times New Roman" pitchFamily="18" charset="0"/>
              </a:rPr>
              <a:t>Physical standards are to be determined for the drugs, wherever possible. These are rarely constant for crude drugs, but may help in evaluation, specifically with reference to </a:t>
            </a:r>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000" b="1" dirty="0" smtClean="0">
                <a:solidFill>
                  <a:schemeClr val="accent6">
                    <a:lumMod val="50000"/>
                  </a:schemeClr>
                </a:solidFill>
              </a:rPr>
              <a:t>moisture </a:t>
            </a:r>
            <a:r>
              <a:rPr lang="en-US" sz="2000" b="1" dirty="0">
                <a:solidFill>
                  <a:schemeClr val="accent6">
                    <a:lumMod val="50000"/>
                  </a:schemeClr>
                </a:solidFill>
              </a:rPr>
              <a:t>content, </a:t>
            </a:r>
            <a:endParaRPr lang="en-US" sz="2000" b="1" dirty="0" smtClean="0">
              <a:solidFill>
                <a:schemeClr val="accent6">
                  <a:lumMod val="50000"/>
                </a:schemeClr>
              </a:solidFill>
            </a:endParaRPr>
          </a:p>
          <a:p>
            <a:pPr marL="285750" indent="-285750">
              <a:buFont typeface="Arial" pitchFamily="34" charset="0"/>
              <a:buChar char="•"/>
            </a:pPr>
            <a:r>
              <a:rPr lang="en-US" sz="2000" b="1" dirty="0" smtClean="0">
                <a:solidFill>
                  <a:schemeClr val="accent6">
                    <a:lumMod val="50000"/>
                  </a:schemeClr>
                </a:solidFill>
              </a:rPr>
              <a:t>specific </a:t>
            </a:r>
            <a:r>
              <a:rPr lang="en-US" sz="2000" b="1" dirty="0">
                <a:solidFill>
                  <a:schemeClr val="accent6">
                    <a:lumMod val="50000"/>
                  </a:schemeClr>
                </a:solidFill>
              </a:rPr>
              <a:t>gravity</a:t>
            </a:r>
            <a:r>
              <a:rPr lang="en-US" sz="2000" b="1" dirty="0" smtClean="0">
                <a:solidFill>
                  <a:schemeClr val="accent6">
                    <a:lumMod val="50000"/>
                  </a:schemeClr>
                </a:solidFill>
              </a:rPr>
              <a:t>,</a:t>
            </a:r>
          </a:p>
          <a:p>
            <a:pPr marL="285750" indent="-285750">
              <a:buFont typeface="Arial" pitchFamily="34" charset="0"/>
              <a:buChar char="•"/>
            </a:pPr>
            <a:r>
              <a:rPr lang="en-US" sz="2000" b="1" dirty="0" smtClean="0">
                <a:solidFill>
                  <a:schemeClr val="accent6">
                    <a:lumMod val="50000"/>
                  </a:schemeClr>
                </a:solidFill>
              </a:rPr>
              <a:t> </a:t>
            </a:r>
            <a:r>
              <a:rPr lang="en-US" sz="2000" b="1" dirty="0">
                <a:solidFill>
                  <a:schemeClr val="accent6">
                    <a:lumMod val="50000"/>
                  </a:schemeClr>
                </a:solidFill>
              </a:rPr>
              <a:t>density, </a:t>
            </a:r>
            <a:endParaRPr lang="en-US" sz="2000" b="1" dirty="0" smtClean="0">
              <a:solidFill>
                <a:schemeClr val="accent6">
                  <a:lumMod val="50000"/>
                </a:schemeClr>
              </a:solidFill>
            </a:endParaRPr>
          </a:p>
          <a:p>
            <a:pPr marL="285750" indent="-285750">
              <a:buFont typeface="Arial" pitchFamily="34" charset="0"/>
              <a:buChar char="•"/>
            </a:pPr>
            <a:r>
              <a:rPr lang="en-US" sz="2000" b="1" dirty="0" smtClean="0">
                <a:solidFill>
                  <a:schemeClr val="accent6">
                    <a:lumMod val="50000"/>
                  </a:schemeClr>
                </a:solidFill>
              </a:rPr>
              <a:t>optical </a:t>
            </a:r>
            <a:r>
              <a:rPr lang="en-US" sz="2000" b="1" dirty="0">
                <a:solidFill>
                  <a:schemeClr val="accent6">
                    <a:lumMod val="50000"/>
                  </a:schemeClr>
                </a:solidFill>
              </a:rPr>
              <a:t>rotation, </a:t>
            </a:r>
            <a:endParaRPr lang="en-US" sz="2000" b="1" dirty="0" smtClean="0">
              <a:solidFill>
                <a:schemeClr val="accent6">
                  <a:lumMod val="50000"/>
                </a:schemeClr>
              </a:solidFill>
            </a:endParaRPr>
          </a:p>
          <a:p>
            <a:pPr marL="285750" indent="-285750">
              <a:buFont typeface="Arial" pitchFamily="34" charset="0"/>
              <a:buChar char="•"/>
            </a:pPr>
            <a:r>
              <a:rPr lang="en-US" sz="2000" b="1" dirty="0" smtClean="0">
                <a:solidFill>
                  <a:schemeClr val="accent6">
                    <a:lumMod val="50000"/>
                  </a:schemeClr>
                </a:solidFill>
              </a:rPr>
              <a:t>refractive </a:t>
            </a:r>
            <a:r>
              <a:rPr lang="en-US" sz="2000" b="1" dirty="0">
                <a:solidFill>
                  <a:schemeClr val="accent6">
                    <a:lumMod val="50000"/>
                  </a:schemeClr>
                </a:solidFill>
              </a:rPr>
              <a:t>index, </a:t>
            </a:r>
            <a:endParaRPr lang="en-US" sz="2000" b="1" dirty="0" smtClean="0">
              <a:solidFill>
                <a:schemeClr val="accent6">
                  <a:lumMod val="50000"/>
                </a:schemeClr>
              </a:solidFill>
            </a:endParaRPr>
          </a:p>
          <a:p>
            <a:pPr marL="285750" indent="-285750">
              <a:buFont typeface="Arial" pitchFamily="34" charset="0"/>
              <a:buChar char="•"/>
            </a:pPr>
            <a:r>
              <a:rPr lang="en-US" sz="2000" b="1" dirty="0" smtClean="0">
                <a:solidFill>
                  <a:schemeClr val="accent6">
                    <a:lumMod val="50000"/>
                  </a:schemeClr>
                </a:solidFill>
              </a:rPr>
              <a:t>melting </a:t>
            </a:r>
            <a:r>
              <a:rPr lang="en-US" sz="2000" b="1" dirty="0">
                <a:solidFill>
                  <a:schemeClr val="accent6">
                    <a:lumMod val="50000"/>
                  </a:schemeClr>
                </a:solidFill>
              </a:rPr>
              <a:t>point</a:t>
            </a:r>
            <a:r>
              <a:rPr lang="en-US" sz="2000" b="1" dirty="0" smtClean="0">
                <a:solidFill>
                  <a:schemeClr val="accent6">
                    <a:lumMod val="50000"/>
                  </a:schemeClr>
                </a:solidFill>
              </a:rPr>
              <a:t>,</a:t>
            </a:r>
          </a:p>
          <a:p>
            <a:pPr marL="285750" indent="-285750">
              <a:buFont typeface="Arial" pitchFamily="34" charset="0"/>
              <a:buChar char="•"/>
            </a:pPr>
            <a:r>
              <a:rPr lang="en-US" b="1" dirty="0" smtClean="0">
                <a:solidFill>
                  <a:schemeClr val="accent6">
                    <a:lumMod val="50000"/>
                  </a:schemeClr>
                </a:solidFill>
              </a:rPr>
              <a:t> </a:t>
            </a:r>
            <a:r>
              <a:rPr lang="en-US" b="1" dirty="0">
                <a:solidFill>
                  <a:schemeClr val="accent6">
                    <a:lumMod val="50000"/>
                  </a:schemeClr>
                </a:solidFill>
              </a:rPr>
              <a:t>viscosity, and solubility in different solvents</a:t>
            </a:r>
            <a:r>
              <a:rPr lang="en-US" b="1" dirty="0" smtClean="0">
                <a:solidFill>
                  <a:schemeClr val="accent6">
                    <a:lumMod val="50000"/>
                  </a:schemeClr>
                </a:solidFill>
              </a:rPr>
              <a:t>.</a:t>
            </a:r>
          </a:p>
          <a:p>
            <a:r>
              <a:rPr lang="en-US" dirty="0" smtClean="0">
                <a:solidFill>
                  <a:schemeClr val="accent5">
                    <a:lumMod val="50000"/>
                  </a:schemeClr>
                </a:solidFill>
              </a:rPr>
              <a:t> </a:t>
            </a:r>
            <a:r>
              <a:rPr lang="en-US" sz="2000" dirty="0">
                <a:latin typeface="Times New Roman" pitchFamily="18" charset="0"/>
                <a:cs typeface="Times New Roman" pitchFamily="18" charset="0"/>
              </a:rPr>
              <a:t>1</a:t>
            </a:r>
            <a:r>
              <a:rPr lang="en-US" sz="2000" b="1" dirty="0">
                <a:latin typeface="Times New Roman" pitchFamily="18" charset="0"/>
                <a:cs typeface="Times New Roman" pitchFamily="18" charset="0"/>
              </a:rPr>
              <a:t>) Moisture content- </a:t>
            </a:r>
            <a:r>
              <a:rPr lang="en-US" sz="2000" b="1" dirty="0">
                <a:solidFill>
                  <a:schemeClr val="accent6">
                    <a:lumMod val="50000"/>
                  </a:schemeClr>
                </a:solidFill>
                <a:latin typeface="Times New Roman" pitchFamily="18" charset="0"/>
                <a:cs typeface="Times New Roman" pitchFamily="18" charset="0"/>
              </a:rPr>
              <a:t>The moisture content of a drug will be responsible for decomposition of crude drugs either producing chemical change or microbial growth. So, the moisture content of a drug should be determined and </a:t>
            </a:r>
            <a:r>
              <a:rPr lang="en-US" sz="2000" b="1" dirty="0" smtClean="0">
                <a:solidFill>
                  <a:schemeClr val="accent6">
                    <a:lumMod val="50000"/>
                  </a:schemeClr>
                </a:solidFill>
                <a:latin typeface="Times New Roman" pitchFamily="18" charset="0"/>
                <a:cs typeface="Times New Roman" pitchFamily="18" charset="0"/>
              </a:rPr>
              <a:t>controlled.</a:t>
            </a:r>
          </a:p>
          <a:p>
            <a:r>
              <a:rPr lang="en-US" sz="2000" dirty="0" smtClean="0">
                <a:solidFill>
                  <a:schemeClr val="accent6">
                    <a:lumMod val="50000"/>
                  </a:schemeClr>
                </a:solidFill>
                <a:latin typeface="Times New Roman" pitchFamily="18" charset="0"/>
                <a:cs typeface="Times New Roman" pitchFamily="18" charset="0"/>
              </a:rPr>
              <a:t> </a:t>
            </a:r>
            <a:endParaRPr lang="en-US" sz="20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61558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381000"/>
            <a:ext cx="8382000" cy="4355038"/>
          </a:xfrm>
          <a:prstGeom prst="rect">
            <a:avLst/>
          </a:prstGeom>
          <a:solidFill>
            <a:schemeClr val="accent5">
              <a:lumMod val="20000"/>
              <a:lumOff val="80000"/>
            </a:schemeClr>
          </a:solidFill>
        </p:spPr>
        <p:txBody>
          <a:bodyPr wrap="square">
            <a:spAutoFit/>
          </a:bodyPr>
          <a:lstStyle/>
          <a:p>
            <a:r>
              <a:rPr lang="en-US" sz="2000" b="1" dirty="0" err="1" smtClean="0">
                <a:latin typeface="Times New Roman" pitchFamily="18" charset="0"/>
                <a:cs typeface="Times New Roman" pitchFamily="18" charset="0"/>
              </a:rPr>
              <a:t>Eg</a:t>
            </a:r>
            <a:r>
              <a:rPr lang="en-US" sz="2000" b="1" dirty="0">
                <a:latin typeface="Times New Roman" pitchFamily="18" charset="0"/>
                <a:cs typeface="Times New Roman" pitchFamily="18" charset="0"/>
              </a:rPr>
              <a:t>. The moisture content of digitalis </a:t>
            </a:r>
            <a:r>
              <a:rPr lang="en-US" sz="2000" b="1" dirty="0" smtClean="0">
                <a:latin typeface="Times New Roman" pitchFamily="18" charset="0"/>
                <a:cs typeface="Times New Roman" pitchFamily="18" charset="0"/>
              </a:rPr>
              <a:t>than </a:t>
            </a:r>
            <a:r>
              <a:rPr lang="en-US" sz="2000" b="1" dirty="0">
                <a:latin typeface="Times New Roman" pitchFamily="18" charset="0"/>
                <a:cs typeface="Times New Roman" pitchFamily="18" charset="0"/>
              </a:rPr>
              <a:t>5%W/W, respectively. </a:t>
            </a:r>
            <a:endParaRPr lang="en-US" sz="2000" b="1"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b="1" dirty="0" smtClean="0">
                <a:solidFill>
                  <a:schemeClr val="accent6">
                    <a:lumMod val="50000"/>
                  </a:schemeClr>
                </a:solidFill>
                <a:latin typeface="Times New Roman" pitchFamily="18" charset="0"/>
                <a:cs typeface="Times New Roman" pitchFamily="18" charset="0"/>
              </a:rPr>
              <a:t>2</a:t>
            </a:r>
            <a:r>
              <a:rPr lang="en-US" sz="2000" b="1" dirty="0">
                <a:solidFill>
                  <a:schemeClr val="accent6">
                    <a:lumMod val="50000"/>
                  </a:schemeClr>
                </a:solidFill>
                <a:latin typeface="Times New Roman" pitchFamily="18" charset="0"/>
                <a:cs typeface="Times New Roman" pitchFamily="18" charset="0"/>
              </a:rPr>
              <a:t>) solubility-  Drug specific </a:t>
            </a:r>
            <a:r>
              <a:rPr lang="en-US" sz="2000" b="1" dirty="0" err="1">
                <a:solidFill>
                  <a:schemeClr val="accent6">
                    <a:lumMod val="50000"/>
                  </a:schemeClr>
                </a:solidFill>
                <a:latin typeface="Times New Roman" pitchFamily="18" charset="0"/>
                <a:cs typeface="Times New Roman" pitchFamily="18" charset="0"/>
              </a:rPr>
              <a:t>behaviour</a:t>
            </a:r>
            <a:r>
              <a:rPr lang="en-US" sz="2000" b="1" dirty="0">
                <a:solidFill>
                  <a:schemeClr val="accent6">
                    <a:lumMod val="50000"/>
                  </a:schemeClr>
                </a:solidFill>
                <a:latin typeface="Times New Roman" pitchFamily="18" charset="0"/>
                <a:cs typeface="Times New Roman" pitchFamily="18" charset="0"/>
              </a:rPr>
              <a:t> towards solvents are taken into consideration. </a:t>
            </a:r>
            <a:endParaRPr lang="en-US" sz="2000" b="1" dirty="0" smtClean="0">
              <a:solidFill>
                <a:schemeClr val="accent6">
                  <a:lumMod val="50000"/>
                </a:schemeClr>
              </a:solidFill>
              <a:latin typeface="Times New Roman" pitchFamily="18" charset="0"/>
              <a:cs typeface="Times New Roman" pitchFamily="18" charset="0"/>
            </a:endParaRPr>
          </a:p>
          <a:p>
            <a:endParaRPr lang="en-US" sz="2000" b="1" dirty="0">
              <a:solidFill>
                <a:schemeClr val="accent6">
                  <a:lumMod val="50000"/>
                </a:schemeClr>
              </a:solidFill>
              <a:latin typeface="Times New Roman" pitchFamily="18" charset="0"/>
              <a:cs typeface="Times New Roman" pitchFamily="18" charset="0"/>
            </a:endParaRPr>
          </a:p>
          <a:p>
            <a:pPr>
              <a:lnSpc>
                <a:spcPct val="150000"/>
              </a:lnSpc>
            </a:pPr>
            <a:r>
              <a:rPr lang="en-US" sz="2000" b="1" dirty="0" smtClean="0">
                <a:solidFill>
                  <a:schemeClr val="accent6">
                    <a:lumMod val="50000"/>
                  </a:schemeClr>
                </a:solidFill>
                <a:latin typeface="Times New Roman" pitchFamily="18" charset="0"/>
                <a:cs typeface="Times New Roman" pitchFamily="18" charset="0"/>
              </a:rPr>
              <a:t>3</a:t>
            </a:r>
            <a:r>
              <a:rPr lang="en-US" sz="2000" b="1" dirty="0">
                <a:solidFill>
                  <a:schemeClr val="accent6">
                    <a:lumMod val="50000"/>
                  </a:schemeClr>
                </a:solidFill>
                <a:latin typeface="Times New Roman" pitchFamily="18" charset="0"/>
                <a:cs typeface="Times New Roman" pitchFamily="18" charset="0"/>
              </a:rPr>
              <a:t>) Refractive index- </a:t>
            </a:r>
            <a:r>
              <a:rPr lang="en-US" sz="2000" b="1" dirty="0">
                <a:latin typeface="Times New Roman" pitchFamily="18" charset="0"/>
                <a:cs typeface="Times New Roman" pitchFamily="18" charset="0"/>
              </a:rPr>
              <a:t>It is defined as the property of a material that changes the speed of light, computed as the ratio of the speed of light in a vacuum to the speed of light through the material. </a:t>
            </a:r>
            <a:endParaRPr lang="en-US" sz="2000" b="1" dirty="0" smtClean="0">
              <a:latin typeface="Times New Roman" pitchFamily="18" charset="0"/>
              <a:cs typeface="Times New Roman" pitchFamily="18" charset="0"/>
            </a:endParaRPr>
          </a:p>
          <a:p>
            <a:pPr>
              <a:lnSpc>
                <a:spcPct val="150000"/>
              </a:lnSpc>
            </a:pPr>
            <a:r>
              <a:rPr lang="en-US" sz="2000" b="1" dirty="0">
                <a:solidFill>
                  <a:schemeClr val="accent6">
                    <a:lumMod val="50000"/>
                  </a:schemeClr>
                </a:solidFill>
                <a:latin typeface="Times New Roman" pitchFamily="18" charset="0"/>
                <a:cs typeface="Times New Roman" pitchFamily="18" charset="0"/>
              </a:rPr>
              <a:t>4) Melting point </a:t>
            </a:r>
            <a:endParaRPr lang="en-US" sz="2000" b="1" dirty="0" smtClean="0">
              <a:solidFill>
                <a:schemeClr val="accent6">
                  <a:lumMod val="50000"/>
                </a:schemeClr>
              </a:solidFill>
              <a:latin typeface="Times New Roman" pitchFamily="18" charset="0"/>
              <a:cs typeface="Times New Roman" pitchFamily="18" charset="0"/>
            </a:endParaRPr>
          </a:p>
          <a:p>
            <a:pPr>
              <a:lnSpc>
                <a:spcPct val="150000"/>
              </a:lnSpc>
            </a:pPr>
            <a:r>
              <a:rPr lang="en-US" sz="2000" b="1" dirty="0">
                <a:solidFill>
                  <a:schemeClr val="accent6">
                    <a:lumMod val="50000"/>
                  </a:schemeClr>
                </a:solidFill>
                <a:latin typeface="Times New Roman" pitchFamily="18" charset="0"/>
                <a:cs typeface="Times New Roman" pitchFamily="18" charset="0"/>
              </a:rPr>
              <a:t>5</a:t>
            </a:r>
            <a:r>
              <a:rPr lang="en-US" sz="2000" b="1" dirty="0" smtClean="0">
                <a:solidFill>
                  <a:schemeClr val="accent6">
                    <a:lumMod val="50000"/>
                  </a:schemeClr>
                </a:solidFill>
                <a:latin typeface="Times New Roman" pitchFamily="18" charset="0"/>
                <a:cs typeface="Times New Roman" pitchFamily="18" charset="0"/>
              </a:rPr>
              <a:t>) Viscosity </a:t>
            </a:r>
          </a:p>
          <a:p>
            <a:pPr>
              <a:lnSpc>
                <a:spcPct val="150000"/>
              </a:lnSpc>
            </a:pPr>
            <a:endParaRPr lang="en-US" b="1" dirty="0"/>
          </a:p>
        </p:txBody>
      </p:sp>
    </p:spTree>
    <p:extLst>
      <p:ext uri="{BB962C8B-B14F-4D97-AF65-F5344CB8AC3E}">
        <p14:creationId xmlns:p14="http://schemas.microsoft.com/office/powerpoint/2010/main" val="801815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239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1905000"/>
            <a:ext cx="8839200" cy="4801314"/>
          </a:xfrm>
          <a:prstGeom prst="rect">
            <a:avLst/>
          </a:prstGeom>
          <a:solidFill>
            <a:schemeClr val="bg2"/>
          </a:solidFill>
          <a:ln w="19050">
            <a:solidFill>
              <a:srgbClr val="00B0F0"/>
            </a:solidFill>
          </a:ln>
        </p:spPr>
        <p:txBody>
          <a:bodyPr wrap="square">
            <a:spAutoFit/>
          </a:bodyPr>
          <a:lstStyle/>
          <a:p>
            <a:pPr>
              <a:lnSpc>
                <a:spcPct val="150000"/>
              </a:lnSpc>
            </a:pPr>
            <a:r>
              <a:rPr lang="en-US" sz="2400" b="1" dirty="0">
                <a:solidFill>
                  <a:prstClr val="black"/>
                </a:solidFill>
                <a:latin typeface="Times New Roman" pitchFamily="18" charset="0"/>
                <a:cs typeface="Times New Roman" pitchFamily="18" charset="0"/>
              </a:rPr>
              <a:t/>
            </a:r>
            <a:br>
              <a:rPr lang="en-US" sz="2400" b="1" dirty="0">
                <a:solidFill>
                  <a:prstClr val="black"/>
                </a:solidFill>
                <a:latin typeface="Times New Roman" pitchFamily="18" charset="0"/>
                <a:cs typeface="Times New Roman" pitchFamily="18" charset="0"/>
              </a:rPr>
            </a:br>
            <a:r>
              <a:rPr lang="en-US" sz="2000" b="1" dirty="0">
                <a:solidFill>
                  <a:srgbClr val="1F497D">
                    <a:lumMod val="60000"/>
                    <a:lumOff val="40000"/>
                  </a:srgbClr>
                </a:solidFill>
                <a:latin typeface="Times New Roman" pitchFamily="18" charset="0"/>
                <a:cs typeface="Times New Roman" pitchFamily="18" charset="0"/>
              </a:rPr>
              <a:t>Adulteration</a:t>
            </a:r>
            <a:r>
              <a:rPr lang="en-US" sz="2000" dirty="0">
                <a:solidFill>
                  <a:prstClr val="black"/>
                </a:solidFill>
                <a:latin typeface="Times New Roman" pitchFamily="18" charset="0"/>
                <a:cs typeface="Times New Roman" pitchFamily="18" charset="0"/>
              </a:rPr>
              <a:t> is a practice of </a:t>
            </a:r>
            <a:r>
              <a:rPr lang="en-US" sz="2000" dirty="0" smtClean="0">
                <a:solidFill>
                  <a:prstClr val="black"/>
                </a:solidFill>
                <a:latin typeface="Times New Roman" pitchFamily="18" charset="0"/>
                <a:cs typeface="Times New Roman" pitchFamily="18" charset="0"/>
              </a:rPr>
              <a:t>replacing original </a:t>
            </a:r>
            <a:r>
              <a:rPr lang="en-US" sz="2000" dirty="0">
                <a:solidFill>
                  <a:prstClr val="black"/>
                </a:solidFill>
                <a:latin typeface="Times New Roman" pitchFamily="18" charset="0"/>
                <a:cs typeface="Times New Roman" pitchFamily="18" charset="0"/>
              </a:rPr>
              <a:t>crude drug partially or whole with other similar looking </a:t>
            </a:r>
            <a:r>
              <a:rPr lang="en-US" sz="2000" dirty="0" smtClean="0">
                <a:solidFill>
                  <a:prstClr val="black"/>
                </a:solidFill>
                <a:latin typeface="Times New Roman" pitchFamily="18" charset="0"/>
                <a:cs typeface="Times New Roman" pitchFamily="18" charset="0"/>
              </a:rPr>
              <a:t>substances. The substances, which is mixed,  is </a:t>
            </a:r>
            <a:r>
              <a:rPr lang="en-US" sz="2000" dirty="0">
                <a:solidFill>
                  <a:prstClr val="black"/>
                </a:solidFill>
                <a:latin typeface="Times New Roman" pitchFamily="18" charset="0"/>
                <a:cs typeface="Times New Roman" pitchFamily="18" charset="0"/>
              </a:rPr>
              <a:t>either free from or inferior in chemical and therapeutic properties</a:t>
            </a:r>
            <a:r>
              <a:rPr lang="en-US" sz="2000" dirty="0" smtClean="0">
                <a:solidFill>
                  <a:prstClr val="black"/>
                </a:solidFill>
                <a:latin typeface="Times New Roman" pitchFamily="18" charset="0"/>
                <a:cs typeface="Times New Roman" pitchFamily="18" charset="0"/>
              </a:rPr>
              <a:t>. The substance which is added with the original  drug is called adulterants.</a:t>
            </a:r>
          </a:p>
          <a:p>
            <a:pPr>
              <a:lnSpc>
                <a:spcPct val="150000"/>
              </a:lnSpc>
            </a:pPr>
            <a:r>
              <a:rPr lang="en-US" sz="2000" b="1" dirty="0" smtClean="0">
                <a:solidFill>
                  <a:srgbClr val="1F497D">
                    <a:lumMod val="60000"/>
                    <a:lumOff val="40000"/>
                  </a:srgbClr>
                </a:solidFill>
                <a:latin typeface="Times New Roman" pitchFamily="18" charset="0"/>
                <a:cs typeface="Times New Roman" pitchFamily="18" charset="0"/>
              </a:rPr>
              <a:t>Adulterants</a:t>
            </a:r>
            <a:r>
              <a:rPr lang="en-US" sz="2000" dirty="0" smtClean="0">
                <a:solidFill>
                  <a:prstClr val="black"/>
                </a:solidFill>
                <a:latin typeface="Times New Roman" pitchFamily="18" charset="0"/>
                <a:cs typeface="Times New Roman" pitchFamily="18" charset="0"/>
              </a:rPr>
              <a:t>:  are either of substandard verities of the original crude drug or inferior drug or artificially prepared or other substance which are present in the original drug which decrease its quality. So, understanding of all the methods of adulteration and its evaluation technique is necessary to rectify this illegal act and maximizing consumers safety. </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552468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066800"/>
            <a:ext cx="8915400" cy="2118529"/>
          </a:xfrm>
          <a:prstGeom prst="rect">
            <a:avLst/>
          </a:prstGeom>
          <a:solidFill>
            <a:schemeClr val="accent3">
              <a:lumMod val="20000"/>
              <a:lumOff val="80000"/>
            </a:schemeClr>
          </a:solidFill>
        </p:spPr>
        <p:txBody>
          <a:bodyPr wrap="square">
            <a:spAutoFit/>
          </a:bodyPr>
          <a:lstStyle/>
          <a:p>
            <a:pPr>
              <a:lnSpc>
                <a:spcPct val="150000"/>
              </a:lnSpc>
            </a:pPr>
            <a:r>
              <a:rPr lang="en-US" b="1" dirty="0" smtClean="0">
                <a:solidFill>
                  <a:srgbClr val="C0504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1. Adulteration by superficially similar looking : </a:t>
            </a:r>
            <a:r>
              <a:rPr lang="en-US" dirty="0">
                <a:solidFill>
                  <a:srgbClr val="3B3835"/>
                </a:solidFill>
                <a:latin typeface="Times New Roman" pitchFamily="18" charset="0"/>
                <a:cs typeface="Times New Roman" pitchFamily="18" charset="0"/>
              </a:rPr>
              <a:t>Substitution with superficially similar inferior drugs: Substitution </a:t>
            </a:r>
            <a:r>
              <a:rPr lang="en-US" dirty="0" smtClean="0">
                <a:solidFill>
                  <a:srgbClr val="3B3835"/>
                </a:solidFill>
                <a:latin typeface="Times New Roman" pitchFamily="18" charset="0"/>
                <a:cs typeface="Times New Roman" pitchFamily="18" charset="0"/>
              </a:rPr>
              <a:t>of the original drug by superficially similar cheaper natural substances. These substances which is used for adulteration is very much similar in appearance to the original drug but not having any relation to original drug and may or may not have any chemical or therapeutic value.</a:t>
            </a:r>
          </a:p>
        </p:txBody>
      </p:sp>
      <p:sp>
        <p:nvSpPr>
          <p:cNvPr id="3" name="Rectangle 2"/>
          <p:cNvSpPr/>
          <p:nvPr/>
        </p:nvSpPr>
        <p:spPr>
          <a:xfrm>
            <a:off x="152400" y="304800"/>
            <a:ext cx="8686800" cy="523220"/>
          </a:xfrm>
          <a:prstGeom prst="rect">
            <a:avLst/>
          </a:prstGeom>
          <a:solidFill>
            <a:schemeClr val="accent2">
              <a:lumMod val="20000"/>
              <a:lumOff val="80000"/>
            </a:schemeClr>
          </a:solidFill>
        </p:spPr>
        <p:txBody>
          <a:bodyPr wrap="square">
            <a:spAutoFit/>
          </a:bodyPr>
          <a:lstStyle/>
          <a:p>
            <a:r>
              <a:rPr lang="en-US" sz="2800" dirty="0" smtClean="0">
                <a:solidFill>
                  <a:srgbClr val="9BBB59">
                    <a:lumMod val="50000"/>
                  </a:srgbClr>
                </a:solidFill>
                <a:effectLst>
                  <a:outerShdw blurRad="38100" dist="38100" dir="2700000" algn="tl">
                    <a:srgbClr val="000000">
                      <a:alpha val="43137"/>
                    </a:srgbClr>
                  </a:outerShdw>
                </a:effectLst>
                <a:latin typeface="Times New Roman" pitchFamily="18" charset="0"/>
                <a:cs typeface="Times New Roman" pitchFamily="18" charset="0"/>
              </a:rPr>
              <a:t>Types of adulteration  </a:t>
            </a:r>
            <a:endParaRPr lang="en-US" sz="2800" dirty="0">
              <a:solidFill>
                <a:srgbClr val="9BBB59">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505200"/>
            <a:ext cx="779726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645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537" y="341676"/>
            <a:ext cx="8915400" cy="1421671"/>
          </a:xfrm>
          <a:prstGeom prst="rect">
            <a:avLst/>
          </a:prstGeom>
          <a:solidFill>
            <a:schemeClr val="accent3">
              <a:lumMod val="20000"/>
              <a:lumOff val="80000"/>
            </a:schemeClr>
          </a:solidFill>
        </p:spPr>
        <p:txBody>
          <a:bodyPr wrap="square">
            <a:spAutoFit/>
          </a:bodyPr>
          <a:lstStyle/>
          <a:p>
            <a:pPr>
              <a:lnSpc>
                <a:spcPct val="150000"/>
              </a:lnSpc>
            </a:pPr>
            <a:r>
              <a:rPr lang="en-US" sz="2000" b="1" dirty="0" smtClean="0">
                <a:solidFill>
                  <a:srgbClr val="C0504D">
                    <a:lumMod val="75000"/>
                  </a:srgbClr>
                </a:solidFill>
                <a:latin typeface="Times New Roman" pitchFamily="18" charset="0"/>
                <a:cs typeface="Times New Roman" pitchFamily="18" charset="0"/>
              </a:rPr>
              <a:t>2. Substitution by exhausted drug: </a:t>
            </a:r>
            <a:r>
              <a:rPr lang="en-US" sz="2000" dirty="0" smtClean="0">
                <a:latin typeface="Times New Roman" pitchFamily="18" charset="0"/>
                <a:cs typeface="Times New Roman" pitchFamily="18" charset="0"/>
              </a:rPr>
              <a:t>same drug is used again after removing / extraction out the medicinally active constituents most common in case of costly drug such as case volatile oil containing drug ( clove and fennal)</a:t>
            </a:r>
            <a:endParaRPr lang="en-US" sz="2000" dirty="0" smtClean="0">
              <a:latin typeface="Helvetica Neue"/>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14"/>
          <a:stretch/>
        </p:blipFill>
        <p:spPr bwMode="auto">
          <a:xfrm>
            <a:off x="887824" y="2819400"/>
            <a:ext cx="729215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250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43000" y="1899167"/>
            <a:ext cx="5943504" cy="1544120"/>
            <a:chOff x="835467" y="766762"/>
            <a:chExt cx="5943504" cy="1544120"/>
          </a:xfrm>
        </p:grpSpPr>
        <p:sp>
          <p:nvSpPr>
            <p:cNvPr id="4" name="Rectangle 3"/>
            <p:cNvSpPr/>
            <p:nvPr/>
          </p:nvSpPr>
          <p:spPr>
            <a:xfrm>
              <a:off x="3203746" y="766762"/>
              <a:ext cx="1237583" cy="369332"/>
            </a:xfrm>
            <a:prstGeom prst="rect">
              <a:avLst/>
            </a:prstGeom>
            <a:solidFill>
              <a:schemeClr val="accent6">
                <a:lumMod val="20000"/>
                <a:lumOff val="80000"/>
              </a:schemeClr>
            </a:solidFill>
          </p:spPr>
          <p:txBody>
            <a:bodyPr wrap="none">
              <a:spAutoFit/>
            </a:bodyPr>
            <a:lstStyle/>
            <a:p>
              <a:r>
                <a:rPr lang="en-US" b="1" dirty="0">
                  <a:solidFill>
                    <a:prstClr val="black"/>
                  </a:solidFill>
                </a:rPr>
                <a:t>Evaluation </a:t>
              </a:r>
              <a:endParaRPr lang="en-US" b="1" dirty="0"/>
            </a:p>
          </p:txBody>
        </p:sp>
        <p:cxnSp>
          <p:nvCxnSpPr>
            <p:cNvPr id="6" name="Straight Connector 5"/>
            <p:cNvCxnSpPr/>
            <p:nvPr/>
          </p:nvCxnSpPr>
          <p:spPr>
            <a:xfrm flipH="1">
              <a:off x="3810001" y="1136094"/>
              <a:ext cx="1" cy="392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95400" y="1524000"/>
              <a:ext cx="4962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257919" y="1532453"/>
              <a:ext cx="1" cy="392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290624" y="1524000"/>
              <a:ext cx="1" cy="39266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791200" y="1926192"/>
              <a:ext cx="987771"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t="100000" r="100000"/>
              </a:path>
              <a:tileRect l="-100000" b="-100000"/>
            </a:gradFill>
          </p:spPr>
          <p:txBody>
            <a:bodyPr wrap="none">
              <a:spAutoFit/>
            </a:bodyPr>
            <a:lstStyle/>
            <a:p>
              <a:r>
                <a:rPr lang="en-US" b="1" dirty="0" smtClean="0">
                  <a:solidFill>
                    <a:prstClr val="black"/>
                  </a:solidFill>
                </a:rPr>
                <a:t>Quality  </a:t>
              </a:r>
              <a:endParaRPr lang="en-US" b="1" dirty="0"/>
            </a:p>
          </p:txBody>
        </p:sp>
        <p:sp>
          <p:nvSpPr>
            <p:cNvPr id="13" name="Rectangle 12"/>
            <p:cNvSpPr/>
            <p:nvPr/>
          </p:nvSpPr>
          <p:spPr>
            <a:xfrm>
              <a:off x="3404279" y="1941550"/>
              <a:ext cx="811441"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none">
              <a:spAutoFit/>
            </a:bodyPr>
            <a:lstStyle/>
            <a:p>
              <a:r>
                <a:rPr lang="en-US" b="1" dirty="0">
                  <a:solidFill>
                    <a:prstClr val="black"/>
                  </a:solidFill>
                </a:rPr>
                <a:t>P</a:t>
              </a:r>
              <a:r>
                <a:rPr lang="en-US" b="1" dirty="0" smtClean="0">
                  <a:solidFill>
                    <a:prstClr val="black"/>
                  </a:solidFill>
                </a:rPr>
                <a:t>urity </a:t>
              </a:r>
              <a:endParaRPr lang="en-US" b="1" dirty="0"/>
            </a:p>
          </p:txBody>
        </p:sp>
        <p:cxnSp>
          <p:nvCxnSpPr>
            <p:cNvPr id="14" name="Straight Connector 13"/>
            <p:cNvCxnSpPr/>
            <p:nvPr/>
          </p:nvCxnSpPr>
          <p:spPr>
            <a:xfrm flipH="1">
              <a:off x="3810000" y="1532453"/>
              <a:ext cx="1" cy="392668"/>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35467" y="1941550"/>
              <a:ext cx="931152"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txBody>
            <a:bodyPr wrap="none">
              <a:spAutoFit/>
            </a:bodyPr>
            <a:lstStyle/>
            <a:p>
              <a:r>
                <a:rPr lang="en-US" b="1" dirty="0" smtClean="0"/>
                <a:t>Identity</a:t>
              </a:r>
              <a:endParaRPr lang="en-US" b="1" dirty="0"/>
            </a:p>
          </p:txBody>
        </p:sp>
      </p:grpSp>
      <p:sp>
        <p:nvSpPr>
          <p:cNvPr id="17" name="Rectangle 16"/>
          <p:cNvSpPr/>
          <p:nvPr/>
        </p:nvSpPr>
        <p:spPr>
          <a:xfrm>
            <a:off x="5800725" y="3657600"/>
            <a:ext cx="3114675" cy="3000821"/>
          </a:xfrm>
          <a:prstGeom prst="rect">
            <a:avLst/>
          </a:prstGeom>
          <a:solidFill>
            <a:schemeClr val="bg1">
              <a:lumMod val="95000"/>
            </a:schemeClr>
          </a:solidFill>
        </p:spPr>
        <p:txBody>
          <a:bodyPr wrap="square">
            <a:spAutoFit/>
          </a:bodyPr>
          <a:lstStyle/>
          <a:p>
            <a:pPr algn="just">
              <a:lnSpc>
                <a:spcPct val="150000"/>
              </a:lnSpc>
            </a:pPr>
            <a:r>
              <a:rPr lang="en-US" dirty="0">
                <a:solidFill>
                  <a:prstClr val="black"/>
                </a:solidFill>
                <a:latin typeface="Times New Roman" pitchFamily="18" charset="0"/>
                <a:cs typeface="Times New Roman" pitchFamily="18" charset="0"/>
              </a:rPr>
              <a:t>Quality means to determine the concentration of therapeutically active constituent present in the drug and comparison with the standard value so that the drug produce desirable therapeutic effect</a:t>
            </a:r>
            <a:endParaRPr lang="en-US" dirty="0">
              <a:latin typeface="Times New Roman" pitchFamily="18" charset="0"/>
              <a:cs typeface="Times New Roman" pitchFamily="18" charset="0"/>
            </a:endParaRPr>
          </a:p>
        </p:txBody>
      </p:sp>
      <p:sp>
        <p:nvSpPr>
          <p:cNvPr id="19" name="Rectangle 18"/>
          <p:cNvSpPr/>
          <p:nvPr/>
        </p:nvSpPr>
        <p:spPr>
          <a:xfrm>
            <a:off x="76200" y="3581400"/>
            <a:ext cx="2590800" cy="2951064"/>
          </a:xfrm>
          <a:prstGeom prst="rect">
            <a:avLst/>
          </a:prstGeom>
          <a:solidFill>
            <a:schemeClr val="bg1">
              <a:lumMod val="95000"/>
            </a:schemeClr>
          </a:solidFill>
        </p:spPr>
        <p:txBody>
          <a:bodyPr wrap="square">
            <a:spAutoFit/>
          </a:bodyPr>
          <a:lstStyle/>
          <a:p>
            <a:pPr>
              <a:lnSpc>
                <a:spcPct val="150000"/>
              </a:lnSpc>
            </a:pPr>
            <a:r>
              <a:rPr lang="en-US" dirty="0" smtClean="0">
                <a:solidFill>
                  <a:prstClr val="black"/>
                </a:solidFill>
                <a:latin typeface="Times New Roman" pitchFamily="18" charset="0"/>
                <a:cs typeface="Times New Roman" pitchFamily="18" charset="0"/>
              </a:rPr>
              <a:t>Identity </a:t>
            </a:r>
            <a:r>
              <a:rPr lang="en-US" dirty="0">
                <a:solidFill>
                  <a:prstClr val="black"/>
                </a:solidFill>
                <a:latin typeface="Times New Roman" pitchFamily="18" charset="0"/>
                <a:cs typeface="Times New Roman" pitchFamily="18" charset="0"/>
              </a:rPr>
              <a:t>means </a:t>
            </a:r>
            <a:r>
              <a:rPr lang="en-US" dirty="0" smtClean="0">
                <a:solidFill>
                  <a:prstClr val="black"/>
                </a:solidFill>
                <a:latin typeface="Times New Roman" pitchFamily="18" charset="0"/>
                <a:cs typeface="Times New Roman" pitchFamily="18" charset="0"/>
              </a:rPr>
              <a:t>to determine </a:t>
            </a:r>
            <a:r>
              <a:rPr lang="en-US" dirty="0">
                <a:solidFill>
                  <a:prstClr val="black"/>
                </a:solidFill>
                <a:latin typeface="Times New Roman" pitchFamily="18" charset="0"/>
                <a:cs typeface="Times New Roman" pitchFamily="18" charset="0"/>
              </a:rPr>
              <a:t>the </a:t>
            </a:r>
            <a:r>
              <a:rPr lang="en-US" dirty="0" smtClean="0">
                <a:solidFill>
                  <a:prstClr val="black"/>
                </a:solidFill>
                <a:latin typeface="Times New Roman" pitchFamily="18" charset="0"/>
                <a:cs typeface="Times New Roman" pitchFamily="18" charset="0"/>
              </a:rPr>
              <a:t>originality or </a:t>
            </a:r>
            <a:r>
              <a:rPr lang="en-US" dirty="0">
                <a:solidFill>
                  <a:prstClr val="black"/>
                </a:solidFill>
                <a:latin typeface="Times New Roman" pitchFamily="18" charset="0"/>
                <a:cs typeface="Times New Roman" pitchFamily="18" charset="0"/>
              </a:rPr>
              <a:t>exact biological source of drug. Whether the drug we are using are from the </a:t>
            </a:r>
            <a:r>
              <a:rPr lang="en-US" dirty="0" smtClean="0">
                <a:solidFill>
                  <a:prstClr val="black"/>
                </a:solidFill>
                <a:latin typeface="Times New Roman" pitchFamily="18" charset="0"/>
                <a:cs typeface="Times New Roman" pitchFamily="18" charset="0"/>
              </a:rPr>
              <a:t>same biological </a:t>
            </a:r>
            <a:r>
              <a:rPr lang="en-US" dirty="0">
                <a:solidFill>
                  <a:prstClr val="black"/>
                </a:solidFill>
                <a:latin typeface="Times New Roman" pitchFamily="18" charset="0"/>
                <a:cs typeface="Times New Roman" pitchFamily="18" charset="0"/>
              </a:rPr>
              <a:t>source or from different source</a:t>
            </a:r>
            <a:endParaRPr lang="en-US" dirty="0">
              <a:latin typeface="Times New Roman" pitchFamily="18" charset="0"/>
              <a:cs typeface="Times New Roman" pitchFamily="18" charset="0"/>
            </a:endParaRPr>
          </a:p>
        </p:txBody>
      </p:sp>
      <p:sp>
        <p:nvSpPr>
          <p:cNvPr id="21" name="Rectangle 20"/>
          <p:cNvSpPr/>
          <p:nvPr/>
        </p:nvSpPr>
        <p:spPr>
          <a:xfrm>
            <a:off x="2743199" y="3657600"/>
            <a:ext cx="2895601" cy="3000821"/>
          </a:xfrm>
          <a:prstGeom prst="rect">
            <a:avLst/>
          </a:prstGeom>
          <a:solidFill>
            <a:schemeClr val="bg1">
              <a:lumMod val="95000"/>
            </a:schemeClr>
          </a:solidFill>
        </p:spPr>
        <p:txBody>
          <a:bodyPr wrap="square">
            <a:spAutoFit/>
          </a:bodyPr>
          <a:lstStyle/>
          <a:p>
            <a:pPr lvl="0" algn="just">
              <a:lnSpc>
                <a:spcPct val="150000"/>
              </a:lnSpc>
            </a:pPr>
            <a:r>
              <a:rPr lang="en-US" dirty="0" smtClean="0">
                <a:solidFill>
                  <a:prstClr val="black"/>
                </a:solidFill>
                <a:latin typeface="Times New Roman" pitchFamily="18" charset="0"/>
                <a:cs typeface="Times New Roman" pitchFamily="18" charset="0"/>
              </a:rPr>
              <a:t>Purity </a:t>
            </a:r>
            <a:r>
              <a:rPr lang="en-US" dirty="0">
                <a:solidFill>
                  <a:prstClr val="black"/>
                </a:solidFill>
                <a:latin typeface="Times New Roman" pitchFamily="18" charset="0"/>
                <a:cs typeface="Times New Roman" pitchFamily="18" charset="0"/>
              </a:rPr>
              <a:t>evaluation means to check the presence of foreign material, either organic or inorganic which may be present in the drug accidently or intentionally added to the drug to earn more money</a:t>
            </a:r>
          </a:p>
        </p:txBody>
      </p:sp>
      <p:sp>
        <p:nvSpPr>
          <p:cNvPr id="22" name="TextBox 21"/>
          <p:cNvSpPr txBox="1"/>
          <p:nvPr/>
        </p:nvSpPr>
        <p:spPr>
          <a:xfrm>
            <a:off x="119062" y="152400"/>
            <a:ext cx="8686800" cy="1569660"/>
          </a:xfrm>
          <a:prstGeom prst="rect">
            <a:avLst/>
          </a:prstGeom>
          <a:solidFill>
            <a:schemeClr val="accent3">
              <a:lumMod val="20000"/>
              <a:lumOff val="80000"/>
            </a:schemeClr>
          </a:solid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Evaluation Methods of Adulteration</a:t>
            </a:r>
          </a:p>
          <a:p>
            <a:pPr algn="ctr"/>
            <a:endParaRPr lang="en-US" b="1" dirty="0" smtClean="0">
              <a:solidFill>
                <a:srgbClr val="0070C0"/>
              </a:solidFill>
              <a:latin typeface="Times New Roman" pitchFamily="18" charset="0"/>
              <a:cs typeface="Times New Roman" pitchFamily="18" charset="0"/>
            </a:endParaRPr>
          </a:p>
          <a:p>
            <a:r>
              <a:rPr lang="en-US" b="1" dirty="0" smtClean="0">
                <a:solidFill>
                  <a:srgbClr val="0070C0"/>
                </a:solidFill>
                <a:latin typeface="Times New Roman" pitchFamily="18" charset="0"/>
                <a:cs typeface="Times New Roman" pitchFamily="18" charset="0"/>
              </a:rPr>
              <a:t>Evaluation means determination of identify, quality and purity of any drug. There are different evolution methods available by which we can detect any type of adulteration in the original drug  </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087339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8637" y="976312"/>
            <a:ext cx="8153400" cy="3323987"/>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path path="circle">
              <a:fillToRect l="100000" t="100000"/>
            </a:path>
            <a:tileRect r="-100000" b="-100000"/>
          </a:gradFill>
        </p:spPr>
        <p:txBody>
          <a:bodyPr wrap="square">
            <a:spAutoFit/>
          </a:bodyPr>
          <a:lstStyle/>
          <a:p>
            <a:r>
              <a:rPr lang="en-US" sz="2400" b="1" dirty="0">
                <a:latin typeface="Times New Roman" pitchFamily="18" charset="0"/>
                <a:cs typeface="Times New Roman" pitchFamily="18" charset="0"/>
              </a:rPr>
              <a:t>Methods of Drug Evaluation:</a:t>
            </a:r>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The evaluation of a drug is </a:t>
            </a:r>
            <a:r>
              <a:rPr lang="en-US" sz="2400" dirty="0" smtClean="0">
                <a:latin typeface="Times New Roman" pitchFamily="18" charset="0"/>
                <a:cs typeface="Times New Roman" pitchFamily="18" charset="0"/>
              </a:rPr>
              <a:t>done </a:t>
            </a:r>
            <a:r>
              <a:rPr lang="en-US" sz="2400" dirty="0">
                <a:latin typeface="Times New Roman" pitchFamily="18" charset="0"/>
                <a:cs typeface="Times New Roman" pitchFamily="18" charset="0"/>
              </a:rPr>
              <a:t>by studying its various </a:t>
            </a:r>
            <a:r>
              <a:rPr lang="en-US" sz="2400" dirty="0" smtClean="0">
                <a:latin typeface="Times New Roman" pitchFamily="18" charset="0"/>
                <a:cs typeface="Times New Roman" pitchFamily="18" charset="0"/>
              </a:rPr>
              <a:t>properties. The </a:t>
            </a:r>
            <a:r>
              <a:rPr lang="en-US" sz="2400" dirty="0">
                <a:latin typeface="Times New Roman" pitchFamily="18" charset="0"/>
                <a:cs typeface="Times New Roman" pitchFamily="18" charset="0"/>
              </a:rPr>
              <a:t>various properties </a:t>
            </a:r>
            <a:r>
              <a:rPr lang="en-US" sz="2400" dirty="0" smtClean="0">
                <a:latin typeface="Times New Roman" pitchFamily="18" charset="0"/>
                <a:cs typeface="Times New Roman" pitchFamily="18" charset="0"/>
              </a:rPr>
              <a:t>are</a:t>
            </a:r>
          </a:p>
          <a:p>
            <a:r>
              <a:rPr lang="en-US" sz="2400" dirty="0">
                <a:latin typeface="Times New Roman" pitchFamily="18" charset="0"/>
                <a:cs typeface="Times New Roman" pitchFamily="18" charset="0"/>
              </a:rPr>
              <a:t>1)Organoleptic Evaluation </a:t>
            </a:r>
          </a:p>
          <a:p>
            <a:r>
              <a:rPr lang="en-US" sz="2400" dirty="0">
                <a:latin typeface="Times New Roman" pitchFamily="18" charset="0"/>
                <a:cs typeface="Times New Roman" pitchFamily="18" charset="0"/>
              </a:rPr>
              <a:t>2)</a:t>
            </a:r>
            <a:r>
              <a:rPr lang="en-US" sz="2400" dirty="0" err="1">
                <a:latin typeface="Times New Roman" pitchFamily="18" charset="0"/>
                <a:cs typeface="Times New Roman" pitchFamily="18" charset="0"/>
              </a:rPr>
              <a:t>Microscopical</a:t>
            </a:r>
            <a:r>
              <a:rPr lang="en-US" sz="2400" dirty="0">
                <a:latin typeface="Times New Roman" pitchFamily="18" charset="0"/>
                <a:cs typeface="Times New Roman" pitchFamily="18" charset="0"/>
              </a:rPr>
              <a:t> Evaluation </a:t>
            </a:r>
          </a:p>
          <a:p>
            <a:r>
              <a:rPr lang="en-US" sz="2400" dirty="0">
                <a:latin typeface="Times New Roman" pitchFamily="18" charset="0"/>
                <a:cs typeface="Times New Roman" pitchFamily="18" charset="0"/>
              </a:rPr>
              <a:t>3) Chemical Evaluation </a:t>
            </a:r>
          </a:p>
          <a:p>
            <a:r>
              <a:rPr lang="en-US" sz="2400" dirty="0">
                <a:latin typeface="Times New Roman" pitchFamily="18" charset="0"/>
                <a:cs typeface="Times New Roman" pitchFamily="18" charset="0"/>
              </a:rPr>
              <a:t>4)Physical Evaluation </a:t>
            </a:r>
          </a:p>
          <a:p>
            <a:r>
              <a:rPr lang="en-US" sz="2400" dirty="0">
                <a:latin typeface="Times New Roman" pitchFamily="18" charset="0"/>
                <a:cs typeface="Times New Roman" pitchFamily="18" charset="0"/>
              </a:rPr>
              <a:t>5)Biological Evaluation </a:t>
            </a:r>
          </a:p>
          <a:p>
            <a:endParaRPr lang="en-US" dirty="0" smtClean="0"/>
          </a:p>
        </p:txBody>
      </p:sp>
      <p:sp>
        <p:nvSpPr>
          <p:cNvPr id="6" name="Rectangle 5"/>
          <p:cNvSpPr/>
          <p:nvPr/>
        </p:nvSpPr>
        <p:spPr>
          <a:xfrm>
            <a:off x="100012" y="4343399"/>
            <a:ext cx="8915400" cy="240065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r="100000" b="100000"/>
            </a:path>
            <a:tileRect l="-100000" t="-100000"/>
          </a:gradFill>
        </p:spPr>
        <p:txBody>
          <a:bodyPr wrap="square">
            <a:spAutoFit/>
          </a:bodyPr>
          <a:lstStyle/>
          <a:p>
            <a:pPr>
              <a:lnSpc>
                <a:spcPct val="150000"/>
              </a:lnSpc>
            </a:pPr>
            <a:r>
              <a:rPr lang="en-US" sz="2000" b="1" dirty="0" smtClean="0">
                <a:latin typeface="Times New Roman" pitchFamily="18" charset="0"/>
                <a:cs typeface="Times New Roman" pitchFamily="18" charset="0"/>
              </a:rPr>
              <a:t>1- Organoleptic </a:t>
            </a:r>
            <a:r>
              <a:rPr lang="en-US" sz="2000" b="1" dirty="0">
                <a:latin typeface="Times New Roman" pitchFamily="18" charset="0"/>
                <a:cs typeface="Times New Roman" pitchFamily="18" charset="0"/>
              </a:rPr>
              <a:t>(Morphological</a:t>
            </a:r>
            <a:r>
              <a:rPr lang="en-US" sz="2000" b="1" dirty="0" smtClean="0">
                <a:latin typeface="Times New Roman" pitchFamily="18" charset="0"/>
                <a:cs typeface="Times New Roman" pitchFamily="18" charset="0"/>
              </a:rPr>
              <a:t>) evaluation- </a:t>
            </a:r>
            <a:r>
              <a:rPr lang="en-US" sz="2000" dirty="0">
                <a:latin typeface="Times New Roman" pitchFamily="18" charset="0"/>
                <a:cs typeface="Times New Roman" pitchFamily="18" charset="0"/>
              </a:rPr>
              <a:t>Organoleptic evaluation means the study of drugs using organs of senses. It refers to the methods of analysis like </a:t>
            </a:r>
            <a:r>
              <a:rPr lang="en-US" sz="2000" b="1" dirty="0">
                <a:latin typeface="Times New Roman" pitchFamily="18" charset="0"/>
                <a:cs typeface="Times New Roman" pitchFamily="18" charset="0"/>
              </a:rPr>
              <a:t>colour</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odour</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taste</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size</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shape</a:t>
            </a:r>
            <a:r>
              <a:rPr lang="en-US" sz="2000" dirty="0">
                <a:latin typeface="Times New Roman" pitchFamily="18" charset="0"/>
                <a:cs typeface="Times New Roman" pitchFamily="18" charset="0"/>
              </a:rPr>
              <a:t> and special features, such </a:t>
            </a:r>
            <a:r>
              <a:rPr lang="en-US" sz="2000" dirty="0" smtClean="0">
                <a:latin typeface="Times New Roman" pitchFamily="18" charset="0"/>
                <a:cs typeface="Times New Roman" pitchFamily="18" charset="0"/>
              </a:rPr>
              <a:t>as, </a:t>
            </a:r>
            <a:r>
              <a:rPr lang="en-US" sz="2000" b="1" dirty="0">
                <a:latin typeface="Times New Roman" pitchFamily="18" charset="0"/>
                <a:cs typeface="Times New Roman" pitchFamily="18" charset="0"/>
              </a:rPr>
              <a:t>texture</a:t>
            </a:r>
            <a:r>
              <a:rPr lang="en-US" sz="2000" dirty="0">
                <a:latin typeface="Times New Roman" pitchFamily="18" charset="0"/>
                <a:cs typeface="Times New Roman" pitchFamily="18" charset="0"/>
              </a:rPr>
              <a:t>, etc. Obviously, the initial sight of the plant or extract is so specific that it tends to identify itself. If this is not enough, perhaps the plant or extract has a characteristic </a:t>
            </a:r>
            <a:r>
              <a:rPr lang="en-US" sz="2000" b="1" dirty="0">
                <a:latin typeface="Times New Roman" pitchFamily="18" charset="0"/>
                <a:cs typeface="Times New Roman" pitchFamily="18" charset="0"/>
              </a:rPr>
              <a:t>odour</a:t>
            </a:r>
            <a:r>
              <a:rPr lang="en-US" sz="2000" dirty="0">
                <a:latin typeface="Times New Roman" pitchFamily="18" charset="0"/>
                <a:cs typeface="Times New Roman" pitchFamily="18" charset="0"/>
              </a:rPr>
              <a:t> or </a:t>
            </a:r>
            <a:r>
              <a:rPr lang="en-US" sz="2000" b="1" dirty="0">
                <a:latin typeface="Times New Roman" pitchFamily="18" charset="0"/>
                <a:cs typeface="Times New Roman" pitchFamily="18" charset="0"/>
              </a:rPr>
              <a:t>taste</a:t>
            </a:r>
            <a:r>
              <a:rPr lang="en-US" sz="2000" dirty="0">
                <a:latin typeface="Times New Roman" pitchFamily="18" charset="0"/>
                <a:cs typeface="Times New Roman" pitchFamily="18"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7625"/>
            <a:ext cx="87630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858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1361182"/>
            <a:ext cx="8220074" cy="1231106"/>
          </a:xfrm>
          <a:prstGeom prst="rect">
            <a:avLst/>
          </a:prstGeom>
          <a:solidFill>
            <a:schemeClr val="accent6">
              <a:lumMod val="20000"/>
              <a:lumOff val="80000"/>
            </a:schemeClr>
          </a:solidFill>
        </p:spPr>
        <p:txBody>
          <a:bodyPr wrap="square">
            <a:spAutoFit/>
          </a:bodyPr>
          <a:lstStyle/>
          <a:p>
            <a:r>
              <a:rPr lang="en-US" sz="2800" b="1" dirty="0">
                <a:solidFill>
                  <a:prstClr val="black"/>
                </a:solidFill>
              </a:rPr>
              <a:t>Organoleptic </a:t>
            </a:r>
            <a:r>
              <a:rPr lang="en-US" sz="2800" b="1" dirty="0" smtClean="0">
                <a:solidFill>
                  <a:prstClr val="black"/>
                </a:solidFill>
              </a:rPr>
              <a:t>evaluation-</a:t>
            </a:r>
          </a:p>
          <a:p>
            <a:r>
              <a:rPr lang="en-US" b="1" dirty="0">
                <a:solidFill>
                  <a:prstClr val="black"/>
                </a:solidFill>
              </a:rPr>
              <a:t> </a:t>
            </a:r>
            <a:endParaRPr lang="en-US" b="1" dirty="0" smtClean="0">
              <a:solidFill>
                <a:prstClr val="black"/>
              </a:solidFill>
            </a:endParaRPr>
          </a:p>
          <a:p>
            <a:pPr marL="285750" indent="-285750">
              <a:buFont typeface="Arial" pitchFamily="34" charset="0"/>
              <a:buChar char="•"/>
            </a:pPr>
            <a:r>
              <a:rPr lang="en-US" sz="2800" b="1" dirty="0" smtClean="0">
                <a:solidFill>
                  <a:schemeClr val="accent6">
                    <a:lumMod val="75000"/>
                  </a:schemeClr>
                </a:solidFill>
                <a:latin typeface="Times New Roman" pitchFamily="18" charset="0"/>
                <a:cs typeface="Times New Roman" pitchFamily="18" charset="0"/>
              </a:rPr>
              <a:t>colour</a:t>
            </a:r>
            <a:endParaRPr lang="en-US" sz="2800" dirty="0">
              <a:solidFill>
                <a:schemeClr val="accent6">
                  <a:lumMod val="75000"/>
                </a:scheme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76200"/>
            <a:ext cx="8229599" cy="128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994075"/>
            <a:ext cx="3419474" cy="146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899"/>
          <a:stretch/>
        </p:blipFill>
        <p:spPr bwMode="auto">
          <a:xfrm>
            <a:off x="212299" y="2800350"/>
            <a:ext cx="3059113"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urmeric Root And Tumeric Capsules Stock Image - Image of indian, drugs:  19135955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3202"/>
          <a:stretch/>
        </p:blipFill>
        <p:spPr bwMode="auto">
          <a:xfrm>
            <a:off x="3352800" y="2793800"/>
            <a:ext cx="3637683" cy="22812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1655" y="5772834"/>
            <a:ext cx="3200399" cy="369332"/>
          </a:xfrm>
          <a:prstGeom prst="rect">
            <a:avLst/>
          </a:prstGeom>
        </p:spPr>
        <p:txBody>
          <a:bodyPr wrap="square">
            <a:spAutoFit/>
          </a:bodyPr>
          <a:lstStyle/>
          <a:p>
            <a:r>
              <a:rPr lang="en-US" i="1" dirty="0"/>
              <a:t>Curcuma </a:t>
            </a:r>
            <a:r>
              <a:rPr lang="en-US" i="1" dirty="0" smtClean="0"/>
              <a:t>longa </a:t>
            </a:r>
            <a:r>
              <a:rPr lang="en-US" dirty="0" smtClean="0"/>
              <a:t>(turmeric)</a:t>
            </a:r>
            <a:endParaRPr lang="en-US"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5149" y="2630387"/>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83449" y="6441957"/>
            <a:ext cx="2214068" cy="369332"/>
          </a:xfrm>
          <a:prstGeom prst="rect">
            <a:avLst/>
          </a:prstGeom>
        </p:spPr>
        <p:txBody>
          <a:bodyPr wrap="none">
            <a:spAutoFit/>
          </a:bodyPr>
          <a:lstStyle/>
          <a:p>
            <a:r>
              <a:rPr lang="en-US" sz="1600" i="1" dirty="0" err="1" smtClean="0">
                <a:solidFill>
                  <a:srgbClr val="202122"/>
                </a:solidFill>
                <a:latin typeface="Times New Roman" pitchFamily="18" charset="0"/>
                <a:cs typeface="Times New Roman" pitchFamily="18" charset="0"/>
              </a:rPr>
              <a:t>Lavandula</a:t>
            </a:r>
            <a:r>
              <a:rPr lang="en-US" sz="1600" i="1" dirty="0" smtClean="0">
                <a:solidFill>
                  <a:srgbClr val="202122"/>
                </a:solidFill>
                <a:latin typeface="Times New Roman" pitchFamily="18" charset="0"/>
                <a:cs typeface="Times New Roman" pitchFamily="18" charset="0"/>
              </a:rPr>
              <a:t>  </a:t>
            </a:r>
            <a:r>
              <a:rPr lang="en-US" sz="1600" i="1" dirty="0" err="1">
                <a:solidFill>
                  <a:srgbClr val="202122"/>
                </a:solidFill>
                <a:latin typeface="Times New Roman" pitchFamily="18" charset="0"/>
                <a:cs typeface="Times New Roman" pitchFamily="18" charset="0"/>
              </a:rPr>
              <a:t>angustifolia</a:t>
            </a:r>
            <a:r>
              <a:rPr lang="en-US" dirty="0">
                <a:solidFill>
                  <a:srgbClr val="202122"/>
                </a:solidFill>
                <a:latin typeface="Arial"/>
              </a:rPr>
              <a:t> </a:t>
            </a:r>
            <a:endParaRPr lang="en-US" dirty="0"/>
          </a:p>
        </p:txBody>
      </p:sp>
    </p:spTree>
    <p:extLst>
      <p:ext uri="{BB962C8B-B14F-4D97-AF65-F5344CB8AC3E}">
        <p14:creationId xmlns:p14="http://schemas.microsoft.com/office/powerpoint/2010/main" val="736576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2400"/>
            <a:ext cx="7675696" cy="523220"/>
          </a:xfrm>
          <a:prstGeom prst="rect">
            <a:avLst/>
          </a:prstGeom>
          <a:solidFill>
            <a:schemeClr val="accent3">
              <a:lumMod val="40000"/>
              <a:lumOff val="60000"/>
            </a:schemeClr>
          </a:solidFill>
        </p:spPr>
        <p:txBody>
          <a:bodyPr wrap="square">
            <a:spAutoFit/>
          </a:bodyPr>
          <a:lstStyle/>
          <a:p>
            <a:r>
              <a:rPr lang="en-US" sz="2800" b="1" dirty="0">
                <a:solidFill>
                  <a:schemeClr val="accent6">
                    <a:lumMod val="50000"/>
                  </a:schemeClr>
                </a:solidFill>
                <a:latin typeface="Times New Roman" pitchFamily="18" charset="0"/>
                <a:cs typeface="Times New Roman" pitchFamily="18" charset="0"/>
              </a:rPr>
              <a:t>shape</a:t>
            </a:r>
            <a:r>
              <a:rPr lang="en-US" sz="2400" dirty="0">
                <a:solidFill>
                  <a:prstClr val="black"/>
                </a:solidFill>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171" y="153356"/>
            <a:ext cx="2524125" cy="221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159125"/>
            <a:ext cx="2646496" cy="189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13859" t="3345" r="10054" b="5608"/>
          <a:stretch/>
        </p:blipFill>
        <p:spPr bwMode="auto">
          <a:xfrm>
            <a:off x="2790099" y="3168650"/>
            <a:ext cx="2667000" cy="189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0976" y="2135718"/>
            <a:ext cx="5199196" cy="892552"/>
          </a:xfrm>
          <a:prstGeom prst="rect">
            <a:avLst/>
          </a:prstGeom>
          <a:solidFill>
            <a:schemeClr val="bg2">
              <a:lumMod val="75000"/>
            </a:schemeClr>
          </a:solidFill>
        </p:spPr>
        <p:txBody>
          <a:bodyPr wrap="square">
            <a:spAutoFit/>
          </a:bodyPr>
          <a:lstStyle/>
          <a:p>
            <a:r>
              <a:rPr lang="en-US" sz="2800" b="1" dirty="0" smtClean="0">
                <a:solidFill>
                  <a:schemeClr val="accent6">
                    <a:lumMod val="50000"/>
                  </a:schemeClr>
                </a:solidFill>
                <a:latin typeface="Times New Roman" pitchFamily="18" charset="0"/>
                <a:cs typeface="Times New Roman" pitchFamily="18" charset="0"/>
              </a:rPr>
              <a:t>Texture</a:t>
            </a:r>
          </a:p>
          <a:p>
            <a:r>
              <a:rPr lang="en-US" sz="2400" b="1" dirty="0" smtClean="0">
                <a:solidFill>
                  <a:schemeClr val="accent3">
                    <a:lumMod val="50000"/>
                  </a:schemeClr>
                </a:solidFill>
              </a:rPr>
              <a:t>Smooth or rough</a:t>
            </a:r>
            <a:endParaRPr lang="en-US" sz="2400" b="1" dirty="0">
              <a:solidFill>
                <a:schemeClr val="accent3">
                  <a:lumMod val="50000"/>
                </a:schemeClr>
              </a:solidFill>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985" y="5181600"/>
            <a:ext cx="4843589"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7099" y="5153024"/>
            <a:ext cx="1443595" cy="15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568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6200"/>
            <a:ext cx="8458200" cy="4262705"/>
          </a:xfrm>
          <a:prstGeom prst="rect">
            <a:avLst/>
          </a:prstGeom>
          <a:solidFill>
            <a:schemeClr val="accent1">
              <a:lumMod val="20000"/>
              <a:lumOff val="80000"/>
            </a:schemeClr>
          </a:solidFill>
          <a:ln w="28575">
            <a:solidFill>
              <a:schemeClr val="tx2">
                <a:lumMod val="60000"/>
                <a:lumOff val="40000"/>
              </a:schemeClr>
            </a:solidFill>
          </a:ln>
        </p:spPr>
        <p:txBody>
          <a:bodyPr wrap="square">
            <a:spAutoFit/>
          </a:bodyPr>
          <a:lstStyle/>
          <a:p>
            <a:pPr algn="just"/>
            <a:r>
              <a:rPr lang="en-US" sz="2800" b="1" dirty="0">
                <a:solidFill>
                  <a:schemeClr val="tx2"/>
                </a:solidFill>
                <a:latin typeface="Times New Roman" pitchFamily="18" charset="0"/>
                <a:cs typeface="Times New Roman" pitchFamily="18" charset="0"/>
              </a:rPr>
              <a:t>Microscopical </a:t>
            </a:r>
            <a:r>
              <a:rPr lang="en-US" sz="2800" b="1" dirty="0" smtClean="0">
                <a:solidFill>
                  <a:schemeClr val="tx2"/>
                </a:solidFill>
                <a:latin typeface="Times New Roman" pitchFamily="18" charset="0"/>
                <a:cs typeface="Times New Roman" pitchFamily="18" charset="0"/>
              </a:rPr>
              <a:t>Evaluation</a:t>
            </a:r>
          </a:p>
          <a:p>
            <a:pPr algn="just">
              <a:lnSpc>
                <a:spcPct val="150000"/>
              </a:lnSpc>
            </a:pPr>
            <a:r>
              <a:rPr lang="en-US" sz="2400" dirty="0" smtClean="0">
                <a:latin typeface="Times New Roman" pitchFamily="18" charset="0"/>
                <a:cs typeface="Times New Roman" pitchFamily="18" charset="0"/>
              </a:rPr>
              <a:t>	This </a:t>
            </a:r>
            <a:r>
              <a:rPr lang="en-US" sz="2400" dirty="0">
                <a:latin typeface="Times New Roman" pitchFamily="18" charset="0"/>
                <a:cs typeface="Times New Roman" pitchFamily="18" charset="0"/>
              </a:rPr>
              <a:t>method allows more detailed examination of a drug and it can be used to identify the </a:t>
            </a:r>
            <a:r>
              <a:rPr lang="en-US" sz="2400" dirty="0" err="1" smtClean="0">
                <a:latin typeface="Times New Roman" pitchFamily="18" charset="0"/>
                <a:cs typeface="Times New Roman" pitchFamily="18" charset="0"/>
              </a:rPr>
              <a:t>organised</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drugs by their known histological characters. It is mostly used for qualitative evaluation of </a:t>
            </a:r>
            <a:r>
              <a:rPr lang="en-US" sz="2400" dirty="0" err="1">
                <a:latin typeface="Times New Roman" pitchFamily="18" charset="0"/>
                <a:cs typeface="Times New Roman" pitchFamily="18" charset="0"/>
              </a:rPr>
              <a:t>organised</a:t>
            </a:r>
            <a:r>
              <a:rPr lang="en-US" sz="2400" dirty="0">
                <a:latin typeface="Times New Roman" pitchFamily="18" charset="0"/>
                <a:cs typeface="Times New Roman" pitchFamily="18" charset="0"/>
              </a:rPr>
              <a:t> crude drugs in entire and powdered forms. Every plant possesses a characteristic tissue feature. Microscope can be used to confirm the structural details of the drugs from plant origin</a:t>
            </a:r>
            <a:r>
              <a:rPr lang="en-US" dirty="0"/>
              <a:t/>
            </a:r>
            <a:br>
              <a:rPr lang="en-US" dirty="0"/>
            </a:b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375249"/>
            <a:ext cx="3175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4457701"/>
            <a:ext cx="4572000" cy="2246769"/>
          </a:xfrm>
          <a:prstGeom prst="rect">
            <a:avLst/>
          </a:prstGeom>
          <a:solidFill>
            <a:schemeClr val="accent1">
              <a:lumMod val="20000"/>
              <a:lumOff val="80000"/>
            </a:schemeClr>
          </a:solidFill>
        </p:spPr>
        <p:txBody>
          <a:bodyPr>
            <a:spAutoFit/>
          </a:bodyPr>
          <a:lstStyle/>
          <a:p>
            <a:r>
              <a:rPr lang="en-US" sz="2000" b="1" dirty="0">
                <a:solidFill>
                  <a:srgbClr val="002060"/>
                </a:solidFill>
              </a:rPr>
              <a:t>Study of </a:t>
            </a:r>
            <a:r>
              <a:rPr lang="en-US" sz="2000" b="1" dirty="0" err="1">
                <a:solidFill>
                  <a:srgbClr val="002060"/>
                </a:solidFill>
              </a:rPr>
              <a:t>microscopical</a:t>
            </a:r>
            <a:r>
              <a:rPr lang="en-US" sz="2000" b="1" dirty="0">
                <a:solidFill>
                  <a:srgbClr val="002060"/>
                </a:solidFill>
              </a:rPr>
              <a:t> characters of the </a:t>
            </a:r>
            <a:r>
              <a:rPr lang="en-US" sz="2000" b="1" dirty="0" smtClean="0">
                <a:solidFill>
                  <a:srgbClr val="002060"/>
                </a:solidFill>
              </a:rPr>
              <a:t>crude drug </a:t>
            </a:r>
            <a:r>
              <a:rPr lang="en-US" sz="2000" b="1" dirty="0">
                <a:solidFill>
                  <a:srgbClr val="002060"/>
                </a:solidFill>
              </a:rPr>
              <a:t>like:- </a:t>
            </a:r>
          </a:p>
          <a:p>
            <a:endParaRPr lang="en-US" sz="2000" dirty="0">
              <a:solidFill>
                <a:srgbClr val="0070C0"/>
              </a:solidFill>
            </a:endParaRPr>
          </a:p>
          <a:p>
            <a:r>
              <a:rPr lang="en-US" sz="2000" dirty="0">
                <a:solidFill>
                  <a:srgbClr val="0070C0"/>
                </a:solidFill>
              </a:rPr>
              <a:t>1. cell contents like starch, </a:t>
            </a:r>
          </a:p>
          <a:p>
            <a:r>
              <a:rPr lang="en-US" sz="2000" dirty="0">
                <a:solidFill>
                  <a:srgbClr val="0070C0"/>
                </a:solidFill>
              </a:rPr>
              <a:t>2. calcium oxalate, </a:t>
            </a:r>
          </a:p>
          <a:p>
            <a:r>
              <a:rPr lang="en-US" sz="2000" dirty="0">
                <a:solidFill>
                  <a:srgbClr val="0070C0"/>
                </a:solidFill>
              </a:rPr>
              <a:t>3. special structures like stomata</a:t>
            </a:r>
          </a:p>
          <a:p>
            <a:r>
              <a:rPr lang="en-US" sz="2000" dirty="0">
                <a:solidFill>
                  <a:srgbClr val="0070C0"/>
                </a:solidFill>
              </a:rPr>
              <a:t>4. Vein-islet number</a:t>
            </a:r>
          </a:p>
        </p:txBody>
      </p:sp>
    </p:spTree>
    <p:extLst>
      <p:ext uri="{BB962C8B-B14F-4D97-AF65-F5344CB8AC3E}">
        <p14:creationId xmlns:p14="http://schemas.microsoft.com/office/powerpoint/2010/main" val="3370188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4010</TotalTime>
  <Words>793</Words>
  <Application>Microsoft Office PowerPoint</Application>
  <PresentationFormat>On-screen Show (4:3)</PresentationFormat>
  <Paragraphs>118</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zaina</cp:lastModifiedBy>
  <cp:revision>157</cp:revision>
  <dcterms:created xsi:type="dcterms:W3CDTF">2006-08-16T00:00:00Z</dcterms:created>
  <dcterms:modified xsi:type="dcterms:W3CDTF">2021-05-29T20:33:55Z</dcterms:modified>
</cp:coreProperties>
</file>